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318" r:id="rId2"/>
    <p:sldId id="256" r:id="rId3"/>
    <p:sldId id="353" r:id="rId4"/>
    <p:sldId id="257" r:id="rId5"/>
    <p:sldId id="492" r:id="rId6"/>
    <p:sldId id="391" r:id="rId7"/>
    <p:sldId id="279" r:id="rId8"/>
    <p:sldId id="413" r:id="rId9"/>
    <p:sldId id="493" r:id="rId10"/>
    <p:sldId id="259" r:id="rId11"/>
    <p:sldId id="494" r:id="rId12"/>
    <p:sldId id="260" r:id="rId13"/>
    <p:sldId id="261" r:id="rId14"/>
    <p:sldId id="495" r:id="rId15"/>
    <p:sldId id="262" r:id="rId16"/>
    <p:sldId id="263" r:id="rId17"/>
    <p:sldId id="473" r:id="rId18"/>
    <p:sldId id="264" r:id="rId19"/>
    <p:sldId id="266" r:id="rId20"/>
    <p:sldId id="414" r:id="rId21"/>
    <p:sldId id="269" r:id="rId22"/>
    <p:sldId id="415" r:id="rId23"/>
    <p:sldId id="270" r:id="rId24"/>
    <p:sldId id="271" r:id="rId25"/>
    <p:sldId id="417" r:id="rId26"/>
    <p:sldId id="281" r:id="rId27"/>
    <p:sldId id="272" r:id="rId28"/>
    <p:sldId id="497" r:id="rId29"/>
    <p:sldId id="283" r:id="rId30"/>
    <p:sldId id="418" r:id="rId31"/>
    <p:sldId id="273" r:id="rId32"/>
    <p:sldId id="274" r:id="rId33"/>
    <p:sldId id="501" r:id="rId34"/>
    <p:sldId id="531" r:id="rId35"/>
    <p:sldId id="403" r:id="rId36"/>
    <p:sldId id="419" r:id="rId37"/>
    <p:sldId id="532" r:id="rId38"/>
    <p:sldId id="404" r:id="rId39"/>
    <p:sldId id="405" r:id="rId40"/>
    <p:sldId id="499" r:id="rId41"/>
    <p:sldId id="534" r:id="rId42"/>
    <p:sldId id="535" r:id="rId43"/>
    <p:sldId id="536" r:id="rId44"/>
    <p:sldId id="537" r:id="rId45"/>
    <p:sldId id="538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48" r:id="rId56"/>
    <p:sldId id="549" r:id="rId57"/>
    <p:sldId id="550" r:id="rId58"/>
    <p:sldId id="551" r:id="rId59"/>
    <p:sldId id="552" r:id="rId60"/>
    <p:sldId id="553" r:id="rId61"/>
    <p:sldId id="554" r:id="rId62"/>
    <p:sldId id="555" r:id="rId63"/>
    <p:sldId id="556" r:id="rId64"/>
    <p:sldId id="557" r:id="rId65"/>
    <p:sldId id="486" r:id="rId66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650875" indent="-1936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1303338" indent="-3889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957388" indent="-5857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2609850" indent="-7810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7">
          <p15:clr>
            <a:srgbClr val="A4A3A4"/>
          </p15:clr>
        </p15:guide>
        <p15:guide id="2" pos="1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6"/>
    <p:restoredTop sz="73589"/>
  </p:normalViewPr>
  <p:slideViewPr>
    <p:cSldViewPr snapToGrid="0">
      <p:cViewPr varScale="1">
        <p:scale>
          <a:sx n="56" d="100"/>
          <a:sy n="56" d="100"/>
        </p:scale>
        <p:origin x="192" y="272"/>
      </p:cViewPr>
      <p:guideLst>
        <p:guide orient="horz" pos="1517"/>
        <p:guide pos="19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Helvetica" pitchFamily="-8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fld id="{10404F3C-3E68-B34E-B494-B505B0EB01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596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ctr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b" anchorCtr="0" compatLnSpc="1">
            <a:prstTxWarp prst="textNoShape">
              <a:avLst/>
            </a:prstTxWarp>
          </a:bodyPr>
          <a:lstStyle>
            <a:lvl1pPr defTabSz="930275">
              <a:defRPr sz="1300" smtClean="0"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17" tIns="46509" rIns="93017" bIns="4650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</a:defRPr>
            </a:lvl1pPr>
          </a:lstStyle>
          <a:p>
            <a:fld id="{05F861FE-A6F8-DE49-BA3A-0526B4CEE9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0142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6508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13033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9573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26098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3264898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7878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0857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3836" algn="l" defTabSz="65297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26EC62B-349C-7F47-B510-D661A1016A23}" type="slidenum">
              <a:rPr lang="en-US" altLang="zh-CN">
                <a:latin typeface="Times New Roman" charset="0"/>
              </a:rPr>
              <a:pPr/>
              <a:t>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275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3B45F38-0D62-824F-9ABC-DB596256D4A1}" type="slidenum">
              <a:rPr lang="en-US" altLang="zh-CN">
                <a:latin typeface="Times New Roman" charset="0"/>
              </a:rPr>
              <a:pPr/>
              <a:t>12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3252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13A48FD-E9FC-254D-81C2-8CE0D5ACD226}" type="slidenum">
              <a:rPr lang="en-US" altLang="zh-CN">
                <a:latin typeface="Times New Roman" charset="0"/>
              </a:rPr>
              <a:pPr/>
              <a:t>13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8266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74A251C-BB79-DE4D-A455-26A1EE2D9B88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61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EB05B3E-B835-754E-B2FC-C6620DBA008C}" type="slidenum">
              <a:rPr lang="en-US" altLang="zh-CN">
                <a:latin typeface="Times New Roman" charset="0"/>
              </a:rPr>
              <a:pPr/>
              <a:t>16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1977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EB05B3E-B835-754E-B2FC-C6620DBA008C}" type="slidenum">
              <a:rPr lang="en-US" altLang="zh-CN">
                <a:latin typeface="Times New Roman" charset="0"/>
              </a:rPr>
              <a:pPr/>
              <a:t>17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823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DE2ADE0-1199-CA4B-A8C4-DD913DC713B6}" type="slidenum">
              <a:rPr lang="en-US" altLang="zh-CN">
                <a:latin typeface="Times New Roman" charset="0"/>
              </a:rPr>
              <a:pPr/>
              <a:t>18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904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5D81A0E-90DA-AB48-81BF-B96223F533C7}" type="slidenum">
              <a:rPr lang="en-US" altLang="zh-CN">
                <a:latin typeface="Times New Roman" charset="0"/>
              </a:rPr>
              <a:pPr/>
              <a:t>19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262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DE2ADE0-1199-CA4B-A8C4-DD913DC713B6}" type="slidenum">
              <a:rPr lang="en-US" altLang="zh-CN">
                <a:latin typeface="Times New Roman" charset="0"/>
              </a:rPr>
              <a:pPr/>
              <a:t>20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66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7E9E20F-17A2-3547-922D-6715EBD01262}" type="slidenum">
              <a:rPr lang="en-US" altLang="zh-CN">
                <a:latin typeface="Times New Roman" charset="0"/>
              </a:rPr>
              <a:pPr/>
              <a:t>21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02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7E9E20F-17A2-3547-922D-6715EBD01262}" type="slidenum">
              <a:rPr lang="en-US" altLang="zh-CN">
                <a:latin typeface="Times New Roman" charset="0"/>
              </a:rPr>
              <a:pPr/>
              <a:t>22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64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5D4F6F9-0181-9444-8F94-35698BE03FDB}" type="slidenum">
              <a:rPr lang="en-US" altLang="zh-CN">
                <a:latin typeface="Times New Roman" charset="0"/>
              </a:rPr>
              <a:pPr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0937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DD96E33-6F53-F047-B117-202ADEAD8DB7}" type="slidenum">
              <a:rPr lang="en-US" altLang="zh-CN">
                <a:latin typeface="Times New Roman" charset="0"/>
              </a:rPr>
              <a:pPr/>
              <a:t>23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6929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FF6F7AD-783B-7A47-AB7B-58521DCE5E40}" type="slidenum">
              <a:rPr lang="en-US" altLang="zh-CN">
                <a:latin typeface="Times New Roman" charset="0"/>
              </a:rPr>
              <a:pPr/>
              <a:t>24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82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DD96E33-6F53-F047-B117-202ADEAD8DB7}" type="slidenum">
              <a:rPr lang="en-US" altLang="zh-CN">
                <a:latin typeface="Times New Roman" charset="0"/>
              </a:rPr>
              <a:pPr/>
              <a:t>25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04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E3E18AA-276B-514F-A673-9F672A5F411B}" type="slidenum">
              <a:rPr lang="en-US" altLang="zh-CN">
                <a:latin typeface="Times New Roman" charset="0"/>
              </a:rPr>
              <a:pPr/>
              <a:t>26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4562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BF32E81-D209-A641-B031-D6301C2BAA2D}" type="slidenum">
              <a:rPr lang="en-US" altLang="zh-CN">
                <a:latin typeface="Times New Roman" charset="0"/>
              </a:rPr>
              <a:pPr/>
              <a:t>27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278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C15435F-1EE3-1E40-8143-44A95A09008A}" type="slidenum">
              <a:rPr lang="en-US" altLang="zh-CN">
                <a:latin typeface="Times New Roman" charset="0"/>
              </a:rPr>
              <a:pPr/>
              <a:t>29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820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BF32E81-D209-A641-B031-D6301C2BAA2D}" type="slidenum">
              <a:rPr lang="en-US" altLang="zh-CN">
                <a:latin typeface="Times New Roman" charset="0"/>
              </a:rPr>
              <a:pPr/>
              <a:t>30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06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1CFD4AD-C168-A44F-BF58-66E015732A80}" type="slidenum">
              <a:rPr lang="en-US" altLang="zh-CN">
                <a:latin typeface="Times New Roman" charset="0"/>
              </a:rPr>
              <a:pPr/>
              <a:t>31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29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5C26C21-1549-C043-80D7-4BA8C7BF5BDE}" type="slidenum">
              <a:rPr lang="en-US" altLang="zh-CN">
                <a:latin typeface="Times New Roman" charset="0"/>
              </a:rPr>
              <a:pPr/>
              <a:t>32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771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8876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6823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8673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426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0648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752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0FB0A3F-EE5C-F94F-8456-0D6771D07555}" type="slidenum">
              <a:rPr lang="en-US" altLang="zh-CN">
                <a:latin typeface="Times New Roman" charset="0"/>
              </a:rPr>
              <a:pPr/>
              <a:t>41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t=20</a:t>
            </a:r>
          </a:p>
          <a:p>
            <a:r>
              <a:rPr lang="en-US" altLang="zh-CN" dirty="0" smtClean="0">
                <a:ea typeface="MS PGothic" charset="-128"/>
              </a:rPr>
              <a:t>P2: p=100, t=35</a:t>
            </a:r>
            <a:endParaRPr lang="zh-CN" altLang="en-US" dirty="0" smtClean="0">
              <a:ea typeface="MS PGothic" charset="-128"/>
            </a:endParaRPr>
          </a:p>
          <a:p>
            <a:endParaRPr lang="zh-CN" altLang="en-US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zh-CN" altLang="en-US" dirty="0" smtClean="0">
                <a:ea typeface="MS PGothic" charset="-128"/>
              </a:rPr>
              <a:t>＝</a:t>
            </a:r>
            <a:r>
              <a:rPr lang="en-US" altLang="zh-CN" dirty="0" smtClean="0">
                <a:ea typeface="MS PGothic" charset="-128"/>
              </a:rPr>
              <a:t>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7515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0FB0A3F-EE5C-F94F-8456-0D6771D07555}" type="slidenum">
              <a:rPr lang="en-US" altLang="zh-CN">
                <a:latin typeface="Times New Roman" charset="0"/>
              </a:rPr>
              <a:pPr/>
              <a:t>42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t=20</a:t>
            </a:r>
          </a:p>
          <a:p>
            <a:r>
              <a:rPr lang="en-US" altLang="zh-CN" dirty="0" smtClean="0">
                <a:ea typeface="MS PGothic" charset="-128"/>
              </a:rPr>
              <a:t>P2: p=100, t=35</a:t>
            </a:r>
            <a:endParaRPr lang="zh-CN" altLang="en-US" dirty="0" smtClean="0">
              <a:ea typeface="MS PGothic" charset="-128"/>
            </a:endParaRPr>
          </a:p>
          <a:p>
            <a:endParaRPr lang="zh-CN" altLang="en-US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zh-CN" altLang="en-US" dirty="0" smtClean="0">
                <a:ea typeface="MS PGothic" charset="-128"/>
              </a:rPr>
              <a:t>＝</a:t>
            </a:r>
            <a:r>
              <a:rPr lang="en-US" altLang="zh-CN" dirty="0" smtClean="0">
                <a:ea typeface="MS PGothic" charset="-128"/>
              </a:rPr>
              <a:t>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59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0FB0A3F-EE5C-F94F-8456-0D6771D07555}" type="slidenum">
              <a:rPr lang="en-US" altLang="zh-CN">
                <a:latin typeface="Times New Roman" charset="0"/>
              </a:rPr>
              <a:pPr/>
              <a:t>43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t=20</a:t>
            </a:r>
          </a:p>
          <a:p>
            <a:r>
              <a:rPr lang="en-US" altLang="zh-CN" dirty="0" smtClean="0">
                <a:ea typeface="MS PGothic" charset="-128"/>
              </a:rPr>
              <a:t>P2: p=100, t=35</a:t>
            </a:r>
            <a:endParaRPr lang="zh-CN" altLang="en-US" dirty="0" smtClean="0">
              <a:ea typeface="MS PGothic" charset="-128"/>
            </a:endParaRPr>
          </a:p>
          <a:p>
            <a:endParaRPr lang="zh-CN" altLang="en-US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zh-CN" altLang="en-US" dirty="0" smtClean="0">
                <a:ea typeface="MS PGothic" charset="-128"/>
              </a:rPr>
              <a:t>＝</a:t>
            </a:r>
            <a:r>
              <a:rPr lang="en-US" altLang="zh-CN" dirty="0" smtClean="0">
                <a:ea typeface="MS PGothic" charset="-128"/>
              </a:rPr>
              <a:t>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7393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0FB0A3F-EE5C-F94F-8456-0D6771D07555}" type="slidenum">
              <a:rPr lang="en-US" altLang="zh-CN">
                <a:latin typeface="Times New Roman" charset="0"/>
              </a:rPr>
              <a:pPr/>
              <a:t>44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t=20</a:t>
            </a:r>
          </a:p>
          <a:p>
            <a:r>
              <a:rPr lang="en-US" altLang="zh-CN" dirty="0" smtClean="0">
                <a:ea typeface="MS PGothic" charset="-128"/>
              </a:rPr>
              <a:t>P2: p=100, t=35</a:t>
            </a:r>
            <a:endParaRPr lang="zh-CN" altLang="en-US" dirty="0" smtClean="0">
              <a:ea typeface="MS PGothic" charset="-128"/>
            </a:endParaRPr>
          </a:p>
          <a:p>
            <a:endParaRPr lang="zh-CN" altLang="en-US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zh-CN" altLang="en-US" dirty="0" smtClean="0">
                <a:ea typeface="MS PGothic" charset="-128"/>
              </a:rPr>
              <a:t>＝</a:t>
            </a:r>
            <a:r>
              <a:rPr lang="en-US" altLang="zh-CN" dirty="0" smtClean="0">
                <a:ea typeface="MS PGothic" charset="-128"/>
              </a:rPr>
              <a:t>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391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0FB0A3F-EE5C-F94F-8456-0D6771D07555}" type="slidenum">
              <a:rPr lang="en-US" altLang="zh-CN">
                <a:latin typeface="Times New Roman" charset="0"/>
              </a:rPr>
              <a:pPr/>
              <a:t>45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t=20</a:t>
            </a:r>
          </a:p>
          <a:p>
            <a:r>
              <a:rPr lang="en-US" altLang="zh-CN" dirty="0" smtClean="0">
                <a:ea typeface="MS PGothic" charset="-128"/>
              </a:rPr>
              <a:t>P2: p=100, t=35</a:t>
            </a:r>
            <a:endParaRPr lang="zh-CN" altLang="en-US" dirty="0" smtClean="0">
              <a:ea typeface="MS PGothic" charset="-128"/>
            </a:endParaRPr>
          </a:p>
          <a:p>
            <a:endParaRPr lang="zh-CN" altLang="en-US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zh-CN" altLang="en-US" dirty="0" smtClean="0">
                <a:ea typeface="MS PGothic" charset="-128"/>
              </a:rPr>
              <a:t>＝</a:t>
            </a:r>
            <a:r>
              <a:rPr lang="en-US" altLang="zh-CN" dirty="0" smtClean="0">
                <a:ea typeface="MS PGothic" charset="-128"/>
              </a:rPr>
              <a:t>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2542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0FB0A3F-EE5C-F94F-8456-0D6771D07555}" type="slidenum">
              <a:rPr lang="en-US" altLang="zh-CN">
                <a:latin typeface="Times New Roman" charset="0"/>
              </a:rPr>
              <a:pPr/>
              <a:t>46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t=20</a:t>
            </a:r>
          </a:p>
          <a:p>
            <a:r>
              <a:rPr lang="en-US" altLang="zh-CN" dirty="0" smtClean="0">
                <a:ea typeface="MS PGothic" charset="-128"/>
              </a:rPr>
              <a:t>P2: p=100, t=35</a:t>
            </a:r>
            <a:endParaRPr lang="zh-CN" altLang="en-US" dirty="0" smtClean="0">
              <a:ea typeface="MS PGothic" charset="-128"/>
            </a:endParaRPr>
          </a:p>
          <a:p>
            <a:endParaRPr lang="zh-CN" altLang="en-US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zh-CN" altLang="en-US" dirty="0" smtClean="0">
                <a:ea typeface="MS PGothic" charset="-128"/>
              </a:rPr>
              <a:t>＝</a:t>
            </a:r>
            <a:r>
              <a:rPr lang="en-US" altLang="zh-CN" dirty="0" smtClean="0">
                <a:ea typeface="MS PGothic" charset="-128"/>
              </a:rPr>
              <a:t>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465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37ACC7C-DB5E-2F47-AD4E-2C8FFA263329}" type="slidenum">
              <a:rPr lang="en-US" altLang="zh-CN">
                <a:latin typeface="Times New Roman" charset="0"/>
              </a:rPr>
              <a:pPr/>
              <a:t>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6459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47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818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48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883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49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131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50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7929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51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3040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N:</a:t>
            </a:r>
            <a:r>
              <a:rPr kumimoji="1" lang="en-US" altLang="zh-CN" sz="2800" baseline="0" dirty="0" smtClean="0"/>
              <a:t> number of processes</a:t>
            </a:r>
          </a:p>
          <a:p>
            <a:r>
              <a:rPr kumimoji="1" lang="en-US" altLang="zh-CN" sz="2800" baseline="0" dirty="0" err="1" smtClean="0"/>
              <a:t>t</a:t>
            </a:r>
            <a:r>
              <a:rPr kumimoji="1" lang="en-US" altLang="zh-CN" sz="2800" baseline="-25000" dirty="0" err="1" smtClean="0"/>
              <a:t>i</a:t>
            </a:r>
            <a:r>
              <a:rPr kumimoji="1" lang="en-US" altLang="zh-CN" sz="2800" baseline="0" dirty="0" smtClean="0"/>
              <a:t>: processing time</a:t>
            </a:r>
          </a:p>
          <a:p>
            <a:r>
              <a:rPr kumimoji="1" lang="en-US" altLang="zh-CN" sz="2800" baseline="0" dirty="0" smtClean="0"/>
              <a:t>p</a:t>
            </a:r>
            <a:r>
              <a:rPr kumimoji="1" lang="en-US" altLang="zh-CN" sz="2800" baseline="-25000" dirty="0" smtClean="0"/>
              <a:t>i</a:t>
            </a:r>
            <a:r>
              <a:rPr kumimoji="1" lang="en-US" altLang="zh-CN" sz="2800" baseline="0" dirty="0" smtClean="0"/>
              <a:t>: period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861FE-A6F8-DE49-BA3A-0526B4CEE9B9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5956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A2E6343-1FEE-6D4E-84AD-A0BEB8756865}" type="slidenum">
              <a:rPr lang="en-US" altLang="zh-CN">
                <a:latin typeface="Times New Roman" charset="0"/>
              </a:rPr>
              <a:pPr/>
              <a:t>54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362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55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23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56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8876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57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978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37ACC7C-DB5E-2F47-AD4E-2C8FFA263329}" type="slidenum">
              <a:rPr lang="en-US" altLang="zh-CN">
                <a:latin typeface="Times New Roman" charset="0"/>
              </a:rPr>
              <a:pPr/>
              <a:t>5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02925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58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1027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59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268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60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235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61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8824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62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13434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8A211-EE72-0B4B-9213-C9B4D6520781}" type="slidenum">
              <a:rPr lang="en-US" altLang="zh-CN">
                <a:latin typeface="Times New Roman" charset="0"/>
              </a:rPr>
              <a:pPr/>
              <a:t>63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smtClean="0">
                <a:ea typeface="MS PGothic" charset="-128"/>
              </a:rPr>
              <a:t>P1: p=50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t=25</a:t>
            </a:r>
          </a:p>
          <a:p>
            <a:r>
              <a:rPr lang="en-US" altLang="zh-CN" dirty="0" smtClean="0">
                <a:ea typeface="MS PGothic" charset="-128"/>
              </a:rPr>
              <a:t>P2: p=80</a:t>
            </a:r>
            <a:r>
              <a:rPr lang="zh-CN" altLang="en-US" dirty="0" smtClean="0">
                <a:ea typeface="MS PGothic" charset="-128"/>
              </a:rPr>
              <a:t>，</a:t>
            </a:r>
            <a:r>
              <a:rPr lang="en-US" altLang="zh-CN" dirty="0" smtClean="0">
                <a:ea typeface="MS PGothic" charset="-128"/>
              </a:rPr>
              <a:t>t=35</a:t>
            </a:r>
            <a:endParaRPr lang="zh-CN" altLang="en-US" dirty="0" smtClean="0">
              <a:ea typeface="MS PGothic" charset="-128"/>
            </a:endParaRP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dirty="0" smtClean="0">
                <a:ea typeface="MS PGothic" charset="-128"/>
              </a:rPr>
              <a:t>Deadline</a:t>
            </a:r>
            <a:r>
              <a:rPr lang="en-US" altLang="zh-CN" baseline="0" dirty="0" smtClean="0">
                <a:ea typeface="MS PGothic" charset="-128"/>
              </a:rPr>
              <a:t> = period</a:t>
            </a:r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35270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6BB94E8-1BE9-CB44-A966-7A8C910957BD}" type="slidenum">
              <a:rPr lang="en-US" altLang="en-US">
                <a:latin typeface="Helvetica" charset="0"/>
              </a:rPr>
              <a:pPr/>
              <a:t>65</a:t>
            </a:fld>
            <a:endParaRPr lang="en-US" altLang="en-US">
              <a:latin typeface="Helvetica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1006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3D6F464F-D994-5242-BE9A-8F7C6E6D1A68}" type="slidenum">
              <a:rPr lang="en-US" altLang="zh-CN">
                <a:latin typeface="Times New Roman" charset="0"/>
              </a:rPr>
              <a:pPr/>
              <a:t>7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6118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2DAAAAE-CBAB-8143-A80D-951F1D96518D}" type="slidenum">
              <a:rPr lang="en-US" altLang="zh-CN">
                <a:latin typeface="Times New Roman" charset="0"/>
              </a:rPr>
              <a:pPr/>
              <a:t>9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dirty="0" err="1" smtClean="0">
                <a:ea typeface="MS PGothic" charset="-128"/>
              </a:rPr>
              <a:t>vmstat</a:t>
            </a:r>
            <a:r>
              <a:rPr lang="en-US" altLang="zh-CN" dirty="0" smtClean="0">
                <a:ea typeface="MS PGothic" charset="-128"/>
              </a:rPr>
              <a:t> 1 3</a:t>
            </a:r>
          </a:p>
          <a:p>
            <a:endParaRPr lang="en-US" altLang="zh-CN" dirty="0" smtClean="0">
              <a:ea typeface="MS PGothic" charset="-128"/>
            </a:endParaRPr>
          </a:p>
          <a:p>
            <a:r>
              <a:rPr lang="en-US" altLang="zh-CN" sz="1700" b="0" i="0" u="none" strike="noStrike" kern="1200" baseline="0" dirty="0" smtClean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cat /</a:t>
            </a:r>
            <a:r>
              <a:rPr lang="en-US" altLang="zh-CN" sz="1700" b="0" i="0" u="none" strike="noStrike" kern="1200" baseline="0" dirty="0" err="1" smtClean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proc</a:t>
            </a:r>
            <a:r>
              <a:rPr lang="en-US" altLang="zh-CN" sz="1700" b="0" i="0" u="none" strike="noStrike" kern="1200" baseline="0" dirty="0" smtClean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/[</a:t>
            </a:r>
            <a:r>
              <a:rPr lang="en-US" altLang="zh-CN" sz="1700" b="0" i="0" u="none" strike="noStrike" kern="1200" baseline="0" dirty="0" err="1" smtClean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pid</a:t>
            </a:r>
            <a:r>
              <a:rPr lang="en-US" altLang="zh-CN" sz="1700" b="0" i="0" u="none" strike="noStrike" kern="1200" baseline="0" dirty="0" smtClean="0">
                <a:solidFill>
                  <a:schemeClr val="tx1"/>
                </a:solidFill>
                <a:latin typeface="Times New Roman" charset="0"/>
                <a:ea typeface="MS PGothic" pitchFamily="34" charset="-128"/>
                <a:cs typeface="ＭＳ Ｐゴシック" charset="-128"/>
              </a:rPr>
              <a:t>]/status</a:t>
            </a:r>
          </a:p>
          <a:p>
            <a:endParaRPr lang="en-US" altLang="zh-CN" sz="1700" b="0" i="0" u="none" strike="noStrike" kern="1200" baseline="0" dirty="0" smtClean="0">
              <a:solidFill>
                <a:schemeClr val="tx1"/>
              </a:solidFill>
              <a:latin typeface="Times New Roman" charset="0"/>
              <a:ea typeface="MS PGothic" pitchFamily="34" charset="-128"/>
              <a:cs typeface="ＭＳ Ｐゴシック" charset="-128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 err="1" smtClean="0">
                <a:ea typeface="ＭＳ Ｐゴシック" charset="-128"/>
              </a:rPr>
              <a:t>printf</a:t>
            </a:r>
            <a:r>
              <a:rPr lang="en-US" altLang="zh-CN" sz="2800" dirty="0" smtClean="0">
                <a:ea typeface="ＭＳ Ｐゴシック" charset="-128"/>
              </a:rPr>
              <a:t>() ???</a:t>
            </a:r>
            <a:r>
              <a:rPr lang="zh-CN" altLang="en-US" sz="2800" dirty="0" smtClean="0">
                <a:ea typeface="ＭＳ Ｐゴシック" charset="-128"/>
              </a:rPr>
              <a:t> </a:t>
            </a:r>
            <a:r>
              <a:rPr lang="en-US" altLang="zh-CN" sz="2800" smtClean="0">
                <a:ea typeface="ＭＳ Ｐゴシック" charset="-128"/>
              </a:rPr>
              <a:t>(demo?)</a:t>
            </a:r>
            <a:endParaRPr lang="en-US" altLang="zh-CN" sz="2800" dirty="0" smtClean="0">
              <a:ea typeface="ＭＳ Ｐゴシック" charset="-128"/>
            </a:endParaRPr>
          </a:p>
          <a:p>
            <a:endParaRPr lang="zh-CN" altLang="zh-CN" dirty="0" smtClean="0">
              <a:ea typeface="MS PGothic" charset="-128"/>
            </a:endParaRPr>
          </a:p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738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F00874F-44E1-BF47-BE2B-0FA9F21672DB}" type="slidenum">
              <a:rPr lang="en-US" altLang="zh-CN">
                <a:latin typeface="Times New Roman" charset="0"/>
              </a:rPr>
              <a:pPr/>
              <a:t>10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2287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F00874F-44E1-BF47-BE2B-0FA9F21672DB}" type="slidenum">
              <a:rPr lang="en-US" altLang="zh-CN">
                <a:latin typeface="Times New Roman" charset="0"/>
              </a:rPr>
              <a:pPr/>
              <a:t>11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zh-CN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091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214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398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8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24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2979" indent="0">
              <a:buNone/>
              <a:defRPr sz="2600"/>
            </a:lvl2pPr>
            <a:lvl3pPr marL="1305960" indent="0">
              <a:buNone/>
              <a:defRPr sz="2300"/>
            </a:lvl3pPr>
            <a:lvl4pPr marL="1958941" indent="0">
              <a:buNone/>
              <a:defRPr sz="2000"/>
            </a:lvl4pPr>
            <a:lvl5pPr marL="2611921" indent="0">
              <a:buNone/>
              <a:defRPr sz="2000"/>
            </a:lvl5pPr>
            <a:lvl6pPr marL="3264898" indent="0">
              <a:buNone/>
              <a:defRPr sz="2000"/>
            </a:lvl6pPr>
            <a:lvl7pPr marL="3917878" indent="0">
              <a:buNone/>
              <a:defRPr sz="2000"/>
            </a:lvl7pPr>
            <a:lvl8pPr marL="4570857" indent="0">
              <a:buNone/>
              <a:defRPr sz="2000"/>
            </a:lvl8pPr>
            <a:lvl9pPr marL="5223836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67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7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7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4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4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79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7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73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7" y="1913473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1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1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2979" indent="0">
              <a:buNone/>
              <a:defRPr sz="4000"/>
            </a:lvl2pPr>
            <a:lvl3pPr marL="1305960" indent="0">
              <a:buNone/>
              <a:defRPr sz="3400"/>
            </a:lvl3pPr>
            <a:lvl4pPr marL="1958941" indent="0">
              <a:buNone/>
              <a:defRPr sz="2900"/>
            </a:lvl4pPr>
            <a:lvl5pPr marL="2611921" indent="0">
              <a:buNone/>
              <a:defRPr sz="2900"/>
            </a:lvl5pPr>
            <a:lvl6pPr marL="3264898" indent="0">
              <a:buNone/>
              <a:defRPr sz="2900"/>
            </a:lvl6pPr>
            <a:lvl7pPr marL="3917878" indent="0">
              <a:buNone/>
              <a:defRPr sz="2900"/>
            </a:lvl7pPr>
            <a:lvl8pPr marL="4570857" indent="0">
              <a:buNone/>
              <a:defRPr sz="2900"/>
            </a:lvl8pPr>
            <a:lvl9pPr marL="5223836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2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9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595" tIns="65298" rIns="130595" bIns="6529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zh-CN" altLang="zh-CN" sz="3400">
              <a:latin typeface="Times New Roman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30595" tIns="65298" rIns="130595" bIns="65298"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zh-CN" altLang="zh-CN" sz="3400">
              <a:latin typeface="Times New Roman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595" tIns="65298" rIns="130595" bIns="65298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zh-CN" altLang="zh-CN" sz="3400">
              <a:latin typeface="Times New Roman" charset="0"/>
            </a:endParaRPr>
          </a:p>
        </p:txBody>
      </p:sp>
      <p:sp>
        <p:nvSpPr>
          <p:cNvPr id="21300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595" tIns="65298" rIns="130595" bIns="65298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006699"/>
                </a:solidFill>
                <a:latin typeface="Helvetica" charset="0"/>
              </a:rPr>
              <a:t>6.</a:t>
            </a:r>
            <a:fld id="{C83F24E2-8894-9E46-865A-EE59E7DD517E}" type="slidenum">
              <a:rPr lang="en-US" altLang="zh-CN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zh-CN" sz="14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652979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596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89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192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7363" indent="-487363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1058863" indent="-40640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549400" indent="-32385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2038350" indent="-3238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2528888" indent="-32385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3183272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6255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89236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2214" indent="-3264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defTabSz="65297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5:  Process Scheduling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08612" y="5719482"/>
            <a:ext cx="5432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 smtClean="0"/>
              <a:t>March, </a:t>
            </a:r>
            <a:r>
              <a:rPr kumimoji="1" lang="en-US" altLang="zh-CN" sz="3200" b="1" dirty="0" smtClean="0"/>
              <a:t>2021</a:t>
            </a:r>
            <a:endParaRPr kumimoji="1"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MS PGothic" charset="-128"/>
              </a:rPr>
              <a:t>Dispatcher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43088"/>
            <a:ext cx="11596688" cy="5978525"/>
          </a:xfrm>
        </p:spPr>
        <p:txBody>
          <a:bodyPr/>
          <a:lstStyle/>
          <a:p>
            <a:r>
              <a:rPr lang="en-US" altLang="zh-CN" sz="3200" dirty="0" smtClean="0">
                <a:ea typeface="MS PGothic" charset="-128"/>
              </a:rPr>
              <a:t>Scheduler</a:t>
            </a:r>
          </a:p>
          <a:p>
            <a:pPr lvl="1"/>
            <a:r>
              <a:rPr lang="en-US" altLang="zh-CN" sz="2800" dirty="0" smtClean="0">
                <a:ea typeface="MS PGothic" charset="-128"/>
              </a:rPr>
              <a:t>Select</a:t>
            </a:r>
          </a:p>
          <a:p>
            <a:pPr lvl="1"/>
            <a:r>
              <a:rPr lang="en-US" altLang="zh-CN" sz="2800" dirty="0" smtClean="0">
                <a:ea typeface="MS PGothic" charset="-128"/>
              </a:rPr>
              <a:t>Dispatch</a:t>
            </a:r>
          </a:p>
          <a:p>
            <a:pPr lvl="1"/>
            <a:endParaRPr lang="en-US" altLang="zh-CN" sz="2400" dirty="0" smtClean="0">
              <a:ea typeface="MS PGothic" charset="-128"/>
            </a:endParaRPr>
          </a:p>
          <a:p>
            <a:r>
              <a:rPr lang="en-US" altLang="zh-CN" sz="3200" dirty="0" smtClean="0">
                <a:ea typeface="MS PGothic" charset="-128"/>
              </a:rPr>
              <a:t>Dispatcher</a:t>
            </a:r>
            <a:endParaRPr lang="en-US" altLang="zh-CN" sz="3200" dirty="0">
              <a:ea typeface="MS PGothic" charset="-128"/>
            </a:endParaRPr>
          </a:p>
          <a:p>
            <a:pPr lvl="1"/>
            <a:r>
              <a:rPr lang="en-US" altLang="zh-CN" sz="2800" dirty="0">
                <a:ea typeface="MS PGothic" charset="-128"/>
              </a:rPr>
              <a:t>switching context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switching to user mode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jumping to the proper location in the user program to restart that </a:t>
            </a:r>
            <a:r>
              <a:rPr lang="en-US" altLang="zh-CN" sz="2800" dirty="0" smtClean="0">
                <a:ea typeface="MS PGothic" charset="-128"/>
              </a:rPr>
              <a:t>program</a:t>
            </a:r>
            <a:endParaRPr lang="en-US" altLang="zh-CN" sz="28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MS PGothic" charset="-128"/>
              </a:rPr>
              <a:t>Dispatcher Latency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843088"/>
            <a:ext cx="5020227" cy="597852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Dispatch latency </a:t>
            </a:r>
            <a:r>
              <a:rPr lang="en-US" altLang="zh-CN" sz="3200" dirty="0">
                <a:ea typeface="MS PGothic" charset="-128"/>
              </a:rPr>
              <a:t>– time it takes for the dispatcher to stop one process and start another running</a:t>
            </a:r>
          </a:p>
          <a:p>
            <a:pPr lvl="1"/>
            <a:endParaRPr lang="en-US" altLang="zh-CN" sz="2400" dirty="0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57" y="1431000"/>
            <a:ext cx="5236196" cy="77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369888"/>
            <a:ext cx="115443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Scheduling Criteria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662113"/>
            <a:ext cx="11456988" cy="4738687"/>
          </a:xfrm>
        </p:spPr>
        <p:txBody>
          <a:bodyPr/>
          <a:lstStyle/>
          <a:p>
            <a:r>
              <a:rPr lang="en-US" altLang="zh-CN" sz="2800" b="1" dirty="0">
                <a:ea typeface="MS PGothic" charset="-128"/>
              </a:rPr>
              <a:t>CPU utilization </a:t>
            </a:r>
            <a:r>
              <a:rPr lang="en-US" altLang="zh-CN" sz="2800" dirty="0">
                <a:ea typeface="MS PGothic" charset="-128"/>
              </a:rPr>
              <a:t>– keep the CPU as busy as </a:t>
            </a:r>
            <a:r>
              <a:rPr lang="en-US" altLang="zh-CN" sz="2800" dirty="0" smtClean="0">
                <a:ea typeface="MS PGothic" charset="-128"/>
              </a:rPr>
              <a:t>possible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Throughput</a:t>
            </a:r>
            <a:r>
              <a:rPr lang="en-US" altLang="zh-CN" sz="2800" dirty="0">
                <a:ea typeface="MS PGothic" charset="-128"/>
              </a:rPr>
              <a:t> – # of processes that complete their execution per time </a:t>
            </a:r>
            <a:r>
              <a:rPr lang="en-US" altLang="zh-CN" sz="2800" dirty="0" smtClean="0">
                <a:ea typeface="MS PGothic" charset="-128"/>
              </a:rPr>
              <a:t>unit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Turnaround time </a:t>
            </a:r>
            <a:r>
              <a:rPr lang="en-US" altLang="zh-CN" sz="2800" dirty="0">
                <a:ea typeface="MS PGothic" charset="-128"/>
              </a:rPr>
              <a:t>– amount of time to execute a particular </a:t>
            </a:r>
            <a:r>
              <a:rPr lang="en-US" altLang="zh-CN" sz="2800" dirty="0" smtClean="0">
                <a:ea typeface="MS PGothic" charset="-128"/>
              </a:rPr>
              <a:t>process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Waiting time </a:t>
            </a:r>
            <a:r>
              <a:rPr lang="en-US" altLang="zh-CN" sz="2800" dirty="0">
                <a:ea typeface="MS PGothic" charset="-128"/>
              </a:rPr>
              <a:t>– amount of time a process has been waiting in the </a:t>
            </a:r>
            <a:r>
              <a:rPr lang="en-US" altLang="zh-CN" sz="2800" dirty="0">
                <a:solidFill>
                  <a:srgbClr val="0070C0"/>
                </a:solidFill>
                <a:ea typeface="MS PGothic" charset="-128"/>
              </a:rPr>
              <a:t>ready </a:t>
            </a:r>
            <a:r>
              <a:rPr lang="en-US" altLang="zh-CN" sz="2800" dirty="0" smtClean="0">
                <a:solidFill>
                  <a:srgbClr val="0070C0"/>
                </a:solidFill>
                <a:ea typeface="MS PGothic" charset="-128"/>
              </a:rPr>
              <a:t>queue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ea typeface="MS PGothic" charset="-128"/>
              </a:rPr>
              <a:t>Response time </a:t>
            </a:r>
            <a:r>
              <a:rPr lang="en-US" altLang="zh-CN" sz="2800" dirty="0">
                <a:ea typeface="MS PGothic" charset="-128"/>
              </a:rPr>
              <a:t>– amount of time it takes from when a request was submitted until the first response is </a:t>
            </a:r>
            <a:r>
              <a:rPr lang="en-US" altLang="zh-CN" sz="2800" dirty="0" smtClean="0">
                <a:ea typeface="MS PGothic" charset="-128"/>
              </a:rPr>
              <a:t>produced</a:t>
            </a:r>
            <a:endParaRPr lang="en-US" altLang="zh-CN" sz="28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1301"/>
              </p:ext>
            </p:extLst>
          </p:nvPr>
        </p:nvGraphicFramePr>
        <p:xfrm>
          <a:off x="1485900" y="7271657"/>
          <a:ext cx="1072787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787"/>
                <a:gridCol w="1072787"/>
                <a:gridCol w="1072787"/>
                <a:gridCol w="1072787"/>
                <a:gridCol w="1072787"/>
                <a:gridCol w="1072787"/>
                <a:gridCol w="1072787"/>
                <a:gridCol w="1072787"/>
                <a:gridCol w="1072787"/>
                <a:gridCol w="1072787"/>
              </a:tblGrid>
              <a:tr h="283029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0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369888"/>
            <a:ext cx="11544300" cy="76835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Scheduling Algorithm Optimization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0939" y="1621114"/>
            <a:ext cx="11026775" cy="6608486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Max CPU utilization</a:t>
            </a:r>
          </a:p>
          <a:p>
            <a:r>
              <a:rPr lang="en-US" altLang="zh-CN" sz="3200" dirty="0">
                <a:ea typeface="MS PGothic" charset="-128"/>
              </a:rPr>
              <a:t>Max throughput</a:t>
            </a:r>
          </a:p>
          <a:p>
            <a:r>
              <a:rPr lang="en-US" altLang="zh-CN" sz="3200" dirty="0">
                <a:ea typeface="MS PGothic" charset="-128"/>
              </a:rPr>
              <a:t>Min turnaround time </a:t>
            </a:r>
          </a:p>
          <a:p>
            <a:r>
              <a:rPr lang="en-US" altLang="zh-CN" sz="3200" dirty="0">
                <a:ea typeface="MS PGothic" charset="-128"/>
              </a:rPr>
              <a:t>Min waiting time </a:t>
            </a:r>
          </a:p>
          <a:p>
            <a:r>
              <a:rPr lang="en-US" altLang="zh-CN" sz="3200" dirty="0">
                <a:ea typeface="MS PGothic" charset="-128"/>
              </a:rPr>
              <a:t>Min response </a:t>
            </a:r>
            <a:r>
              <a:rPr lang="en-US" altLang="zh-CN" sz="3200" dirty="0" smtClean="0">
                <a:ea typeface="MS PGothic" charset="-128"/>
              </a:rPr>
              <a:t>time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  <a:ea typeface="MS PGothic" charset="-128"/>
              </a:rPr>
              <a:t>Optimize</a:t>
            </a:r>
          </a:p>
          <a:p>
            <a:pPr lvl="1"/>
            <a:r>
              <a:rPr lang="en-US" altLang="zh-CN" sz="3200" dirty="0" smtClean="0">
                <a:ea typeface="MS PGothic" charset="-128"/>
              </a:rPr>
              <a:t>Average</a:t>
            </a:r>
          </a:p>
          <a:p>
            <a:pPr lvl="1"/>
            <a:r>
              <a:rPr lang="en-US" altLang="zh-CN" sz="3200" dirty="0" smtClean="0">
                <a:ea typeface="MS PGothic" charset="-128"/>
              </a:rPr>
              <a:t>Maximum/minimum</a:t>
            </a:r>
          </a:p>
          <a:p>
            <a:pPr lvl="1"/>
            <a:r>
              <a:rPr lang="en-US" altLang="zh-CN" sz="3200" dirty="0" smtClean="0">
                <a:ea typeface="MS PGothic" charset="-128"/>
              </a:rPr>
              <a:t>Variance</a:t>
            </a:r>
          </a:p>
          <a:p>
            <a:pPr lvl="1"/>
            <a:endParaRPr lang="en-US" altLang="zh-CN" sz="32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Scheduling Algorithms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9675" y="1644649"/>
            <a:ext cx="12344400" cy="6823489"/>
          </a:xfrm>
        </p:spPr>
        <p:txBody>
          <a:bodyPr/>
          <a:lstStyle/>
          <a:p>
            <a:r>
              <a:rPr lang="en-US" altLang="zh-CN" sz="3200" dirty="0" smtClean="0"/>
              <a:t>One CPU burst</a:t>
            </a:r>
            <a:endParaRPr kumimoji="1" lang="en-US" altLang="zh-CN" sz="3200" dirty="0"/>
          </a:p>
          <a:p>
            <a:r>
              <a:rPr lang="en-US" altLang="zh-CN" sz="3200" dirty="0" smtClean="0"/>
              <a:t>Average waiting time</a:t>
            </a:r>
            <a:endParaRPr kumimoji="1" lang="en-US" altLang="zh-CN" sz="3200" dirty="0" smtClean="0"/>
          </a:p>
          <a:p>
            <a:endParaRPr lang="en-US" altLang="zh-CN" sz="3200" dirty="0" smtClean="0"/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Algorithms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sz="2800" dirty="0" smtClean="0"/>
              <a:t>FCFS (first come first served)</a:t>
            </a:r>
            <a:endParaRPr lang="en-US" altLang="zh-CN" sz="2800" dirty="0"/>
          </a:p>
          <a:p>
            <a:pPr lvl="1"/>
            <a:r>
              <a:rPr kumimoji="1" lang="en-US" altLang="zh-CN" sz="2800" dirty="0" smtClean="0"/>
              <a:t>SJF (shortest job first)</a:t>
            </a:r>
            <a:endParaRPr lang="en-US" altLang="zh-CN" sz="2800" dirty="0"/>
          </a:p>
          <a:p>
            <a:pPr lvl="1"/>
            <a:r>
              <a:rPr kumimoji="1" lang="en-US" altLang="zh-CN" sz="2800" dirty="0" smtClean="0"/>
              <a:t>PRI (priority)</a:t>
            </a:r>
            <a:endParaRPr lang="en-US" altLang="zh-CN" sz="2800" dirty="0"/>
          </a:p>
          <a:p>
            <a:pPr lvl="1"/>
            <a:r>
              <a:rPr kumimoji="1" lang="en-US" altLang="zh-CN" sz="2800" dirty="0" smtClean="0"/>
              <a:t>RR (round robin)</a:t>
            </a:r>
            <a:endParaRPr lang="en-US" altLang="zh-CN" sz="2800" dirty="0"/>
          </a:p>
          <a:p>
            <a:pPr lvl="1"/>
            <a:r>
              <a:rPr kumimoji="1" lang="en-US" altLang="zh-CN" sz="2800" dirty="0" smtClean="0"/>
              <a:t>MQ (multi-level queue)</a:t>
            </a:r>
          </a:p>
          <a:p>
            <a:pPr lvl="1"/>
            <a:r>
              <a:rPr kumimoji="1" lang="en-US" altLang="zh-CN" sz="2800" dirty="0" smtClean="0"/>
              <a:t>RT (real time): </a:t>
            </a:r>
            <a:r>
              <a:rPr kumimoji="1" lang="en-US" altLang="zh-CN" sz="2800" dirty="0" smtClean="0">
                <a:solidFill>
                  <a:srgbClr val="00B0F0"/>
                </a:solidFill>
              </a:rPr>
              <a:t>RM, EDF</a:t>
            </a:r>
          </a:p>
          <a:p>
            <a:endParaRPr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26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533400"/>
            <a:ext cx="12006263" cy="609600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MS PGothic" charset="-128"/>
              </a:rPr>
              <a:t>First-Come, First-Served (FCFS) Scheduling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929" y="1400783"/>
            <a:ext cx="13025234" cy="7003915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		</a:t>
            </a:r>
            <a:endParaRPr lang="en-US" altLang="zh-CN" sz="2400" dirty="0" smtClean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 smtClean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 smtClean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 smtClean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r>
              <a:rPr lang="en-US" altLang="zh-CN" sz="2400" dirty="0" smtClean="0">
                <a:ea typeface="MS PGothic" charset="-128"/>
              </a:rPr>
              <a:t>Suppose </a:t>
            </a:r>
            <a:r>
              <a:rPr lang="en-US" altLang="zh-CN" sz="2400" dirty="0">
                <a:ea typeface="MS PGothic" charset="-128"/>
              </a:rPr>
              <a:t>that the processes arrive in the order: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  </a:t>
            </a:r>
            <a:endParaRPr lang="en-US" altLang="zh-CN" sz="2400" i="1" baseline="-25000" dirty="0" smtClean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r>
              <a:rPr lang="en-US" altLang="zh-CN" sz="2400" dirty="0" smtClean="0">
                <a:ea typeface="MS PGothic" charset="-128"/>
              </a:rPr>
              <a:t>The </a:t>
            </a:r>
            <a:r>
              <a:rPr lang="en-US" altLang="zh-CN" sz="2400" b="1" dirty="0">
                <a:solidFill>
                  <a:srgbClr val="0070C0"/>
                </a:solidFill>
                <a:ea typeface="MS PGothic" charset="-128"/>
              </a:rPr>
              <a:t>Gantt Chart </a:t>
            </a:r>
            <a:r>
              <a:rPr lang="en-US" altLang="zh-CN" sz="2400" dirty="0">
                <a:ea typeface="MS PGothic" charset="-128"/>
              </a:rPr>
              <a:t>for the schedule is:</a:t>
            </a:r>
            <a:br>
              <a:rPr lang="en-US" altLang="zh-CN" sz="2400" dirty="0">
                <a:ea typeface="MS PGothic" charset="-128"/>
              </a:rPr>
            </a:br>
            <a:r>
              <a:rPr lang="en-US" altLang="zh-CN" sz="2400" dirty="0">
                <a:ea typeface="MS PGothic" charset="-128"/>
              </a:rPr>
              <a:t/>
            </a:r>
            <a:br>
              <a:rPr lang="en-US" altLang="zh-CN" sz="2400" dirty="0">
                <a:ea typeface="MS PGothic" charset="-128"/>
              </a:rPr>
            </a:b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 smtClean="0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4329113" algn="ctr"/>
                <a:tab pos="6619875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lnSpc>
                <a:spcPct val="90000"/>
              </a:lnSpc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Waiting time for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 = 0;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 = 24;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 </a:t>
            </a:r>
            <a:r>
              <a:rPr lang="en-US" altLang="zh-CN" sz="2400" dirty="0">
                <a:ea typeface="MS PGothic" charset="-128"/>
              </a:rPr>
              <a:t>= 27</a:t>
            </a:r>
          </a:p>
          <a:p>
            <a:pPr>
              <a:lnSpc>
                <a:spcPct val="90000"/>
              </a:lnSpc>
              <a:tabLst>
                <a:tab pos="4329113" algn="ctr"/>
                <a:tab pos="6619875" algn="ctr"/>
              </a:tabLst>
            </a:pPr>
            <a:r>
              <a:rPr lang="en-US" altLang="zh-CN" sz="2400" dirty="0">
                <a:ea typeface="MS PGothic" charset="-128"/>
              </a:rPr>
              <a:t>Average waiting time:  (0 + 24 + 27)/3 = 17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41" y="1400783"/>
            <a:ext cx="5185967" cy="3073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70" y="5486401"/>
            <a:ext cx="11204991" cy="1460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2"/>
              <a:buNone/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Suppose that the processes arrive in the order:</a:t>
            </a:r>
          </a:p>
          <a:p>
            <a:pPr>
              <a:buFont typeface="Monotype Sorts" charset="2"/>
              <a:buNone/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		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</a:t>
            </a:r>
            <a:r>
              <a:rPr lang="en-US" altLang="zh-CN" sz="2400" dirty="0">
                <a:ea typeface="MS PGothic" charset="-128"/>
              </a:rPr>
              <a:t> ,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</a:t>
            </a: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The Gantt chart for the schedule is:</a:t>
            </a:r>
            <a:br>
              <a:rPr lang="en-US" altLang="zh-CN" sz="2400" dirty="0">
                <a:ea typeface="MS PGothic" charset="-128"/>
              </a:rPr>
            </a:b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 marL="0" indent="0">
              <a:buNone/>
              <a:tabLst>
                <a:tab pos="5213350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Waiting time for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1 </a:t>
            </a:r>
            <a:r>
              <a:rPr lang="en-US" altLang="zh-CN" sz="2400" i="1" dirty="0">
                <a:ea typeface="MS PGothic" charset="-128"/>
              </a:rPr>
              <a:t>=</a:t>
            </a:r>
            <a:r>
              <a:rPr lang="en-US" altLang="zh-CN" sz="2400" dirty="0">
                <a:ea typeface="MS PGothic" charset="-128"/>
              </a:rPr>
              <a:t> 6</a:t>
            </a:r>
            <a:r>
              <a:rPr lang="en-US" altLang="zh-CN" sz="2400" i="1" dirty="0">
                <a:ea typeface="MS PGothic" charset="-128"/>
              </a:rPr>
              <a:t>;</a:t>
            </a:r>
            <a:r>
              <a:rPr lang="en-US" altLang="zh-CN" sz="2400" i="1" baseline="-25000" dirty="0">
                <a:ea typeface="MS PGothic" charset="-128"/>
              </a:rPr>
              <a:t>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= 0</a:t>
            </a:r>
            <a:r>
              <a:rPr lang="en-US" altLang="zh-CN" sz="2400" i="1" baseline="-25000" dirty="0">
                <a:ea typeface="MS PGothic" charset="-128"/>
              </a:rPr>
              <a:t>; </a:t>
            </a:r>
            <a:r>
              <a:rPr lang="en-US" altLang="zh-CN" sz="2400" i="1" dirty="0">
                <a:ea typeface="MS PGothic" charset="-128"/>
              </a:rPr>
              <a:t>P</a:t>
            </a:r>
            <a:r>
              <a:rPr lang="en-US" altLang="zh-CN" sz="2400" i="1" baseline="-25000" dirty="0">
                <a:ea typeface="MS PGothic" charset="-128"/>
              </a:rPr>
              <a:t>3 </a:t>
            </a:r>
            <a:r>
              <a:rPr lang="en-US" altLang="zh-CN" sz="2400" i="1" dirty="0">
                <a:ea typeface="MS PGothic" charset="-128"/>
              </a:rPr>
              <a:t>= </a:t>
            </a:r>
            <a:r>
              <a:rPr lang="en-US" altLang="zh-CN" sz="2400" dirty="0">
                <a:ea typeface="MS PGothic" charset="-128"/>
              </a:rPr>
              <a:t>3</a:t>
            </a:r>
            <a:endParaRPr lang="en-US" altLang="zh-CN" sz="2400" i="1" dirty="0">
              <a:ea typeface="MS PGothic" charset="-128"/>
            </a:endParaRP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Average waiting time:   (6 + 0 + 3)/3 = 3</a:t>
            </a:r>
          </a:p>
          <a:p>
            <a:pPr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Much better than previous case</a:t>
            </a:r>
          </a:p>
          <a:p>
            <a:pPr>
              <a:tabLst>
                <a:tab pos="5213350" algn="ctr"/>
              </a:tabLst>
            </a:pP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Convoy effect </a:t>
            </a:r>
            <a:r>
              <a:rPr lang="en-US" altLang="zh-CN" sz="2400" dirty="0">
                <a:ea typeface="MS PGothic" charset="-128"/>
              </a:rPr>
              <a:t>- short process behind long process</a:t>
            </a:r>
          </a:p>
          <a:p>
            <a:pPr lvl="1"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Consider one CPU-bound and many I/O-bound processes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3677055"/>
            <a:ext cx="12494638" cy="1653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5213350" algn="ctr"/>
              </a:tabLst>
            </a:pPr>
            <a:r>
              <a:rPr lang="en-US" altLang="zh-CN" sz="2400" b="1" dirty="0" smtClean="0">
                <a:solidFill>
                  <a:srgbClr val="3366FF"/>
                </a:solidFill>
                <a:ea typeface="MS PGothic" charset="-128"/>
              </a:rPr>
              <a:t>Convoy </a:t>
            </a:r>
            <a:r>
              <a:rPr lang="en-US" altLang="zh-CN" sz="2400" b="1" dirty="0">
                <a:solidFill>
                  <a:srgbClr val="3366FF"/>
                </a:solidFill>
                <a:ea typeface="MS PGothic" charset="-128"/>
              </a:rPr>
              <a:t>effect </a:t>
            </a:r>
            <a:r>
              <a:rPr lang="en-US" altLang="zh-CN" sz="2400" dirty="0">
                <a:ea typeface="MS PGothic" charset="-128"/>
              </a:rPr>
              <a:t>- short process behind long process</a:t>
            </a:r>
          </a:p>
          <a:p>
            <a:pPr lvl="1">
              <a:tabLst>
                <a:tab pos="5213350" algn="ctr"/>
              </a:tabLst>
            </a:pPr>
            <a:r>
              <a:rPr lang="en-US" altLang="zh-CN" sz="2400" dirty="0">
                <a:ea typeface="MS PGothic" charset="-128"/>
              </a:rPr>
              <a:t>Consider one CPU-bound and many I/O-bound processes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42" y="2697548"/>
            <a:ext cx="11204991" cy="14600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63" y="4157642"/>
            <a:ext cx="6873594" cy="43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Shortest-Job-First (SJF) Scheduling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352213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Associate with each process the length of </a:t>
            </a:r>
            <a:r>
              <a:rPr lang="en-US" altLang="zh-CN" sz="3200" dirty="0" smtClean="0">
                <a:ea typeface="MS PGothic" charset="-128"/>
              </a:rPr>
              <a:t>its CPU </a:t>
            </a:r>
            <a:r>
              <a:rPr lang="en-US" altLang="zh-CN" sz="3200" dirty="0">
                <a:ea typeface="MS PGothic" charset="-128"/>
              </a:rPr>
              <a:t>burst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 Use these lengths to schedule the process with the shortest time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SJF is optimal – gives minimum average waiting time for a given set of processes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The difficulty is knowing the length of the next CPU request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Could ask the user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SJF</a:t>
            </a:r>
          </a:p>
        </p:txBody>
      </p:sp>
      <p:sp>
        <p:nvSpPr>
          <p:cNvPr id="15363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1170765" y="1625195"/>
            <a:ext cx="12344400" cy="6040438"/>
          </a:xfrm>
          <a:noFill/>
        </p:spPr>
        <p:txBody>
          <a:bodyPr/>
          <a:lstStyle/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r>
              <a:rPr lang="en-US" altLang="zh-CN" dirty="0">
                <a:ea typeface="MS PGothic" charset="-128"/>
              </a:rPr>
              <a:t>	</a:t>
            </a:r>
            <a:endParaRPr lang="en-US" altLang="zh-CN" dirty="0" smtClean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 smtClean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 smtClean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 smtClean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 smtClean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 smtClean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buFont typeface="Monotype Sorts" charset="2"/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 smtClean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endParaRPr lang="en-US" altLang="zh-CN" dirty="0">
              <a:ea typeface="MS PGothic" charset="-128"/>
            </a:endParaRPr>
          </a:p>
          <a:p>
            <a:pPr marL="0" indent="0">
              <a:buNone/>
              <a:tabLst>
                <a:tab pos="2287588" algn="ctr"/>
                <a:tab pos="4646613" algn="ctr"/>
                <a:tab pos="7345363" algn="ctr"/>
              </a:tabLst>
            </a:pPr>
            <a:endParaRPr lang="en-US" altLang="zh-CN" sz="2400" dirty="0">
              <a:ea typeface="MS PGothic" charset="-128"/>
            </a:endParaRPr>
          </a:p>
          <a:p>
            <a:pPr>
              <a:tabLst>
                <a:tab pos="2287588" algn="ctr"/>
                <a:tab pos="4646613" algn="ctr"/>
                <a:tab pos="7345363" algn="ctr"/>
              </a:tabLst>
            </a:pPr>
            <a:r>
              <a:rPr lang="en-US" altLang="zh-CN" sz="2400" dirty="0">
                <a:ea typeface="MS PGothic" charset="-128"/>
              </a:rPr>
              <a:t>Average waiting time = (3 + 16 + 9 + 0) / 4 = 7</a:t>
            </a:r>
            <a:endParaRPr lang="en-US" altLang="zh-CN" sz="2400" i="1" baseline="-25000" dirty="0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05" y="1450097"/>
            <a:ext cx="12547790" cy="5592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Chapter 5:  Process Scheduling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662113"/>
            <a:ext cx="11004550" cy="5030787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Basic </a:t>
            </a:r>
            <a:r>
              <a:rPr lang="en-US" altLang="zh-CN" sz="3200" dirty="0" smtClean="0">
                <a:ea typeface="MS PGothic" charset="-128"/>
              </a:rPr>
              <a:t>Concepts</a:t>
            </a:r>
          </a:p>
          <a:p>
            <a:r>
              <a:rPr lang="en-US" altLang="zh-CN" sz="3200" dirty="0" smtClean="0">
                <a:ea typeface="MS PGothic" charset="-128"/>
              </a:rPr>
              <a:t>When does scheduling happen?</a:t>
            </a:r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Scheduling Criteria </a:t>
            </a:r>
          </a:p>
          <a:p>
            <a:r>
              <a:rPr lang="en-US" altLang="zh-CN" sz="3200" dirty="0">
                <a:ea typeface="MS PGothic" charset="-128"/>
              </a:rPr>
              <a:t>Scheduling </a:t>
            </a:r>
            <a:r>
              <a:rPr lang="en-US" altLang="zh-CN" sz="3200" dirty="0" smtClean="0">
                <a:ea typeface="MS PGothic" charset="-128"/>
              </a:rPr>
              <a:t>Algorithms</a:t>
            </a:r>
            <a:endParaRPr lang="en-US" altLang="zh-CN" sz="3200" dirty="0" smtClean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Shortest-Job-First (SJF) Scheduling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352213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SJF is </a:t>
            </a:r>
            <a:r>
              <a:rPr lang="en-US" altLang="zh-CN" sz="3200" b="1" dirty="0">
                <a:solidFill>
                  <a:srgbClr val="0070C0"/>
                </a:solidFill>
                <a:ea typeface="MS PGothic" charset="-128"/>
              </a:rPr>
              <a:t>optimal</a:t>
            </a:r>
            <a:r>
              <a:rPr lang="en-US" altLang="zh-CN" sz="3200" dirty="0">
                <a:ea typeface="MS PGothic" charset="-128"/>
              </a:rPr>
              <a:t> – gives minimum average waiting time for a given set of </a:t>
            </a:r>
            <a:r>
              <a:rPr lang="en-US" altLang="zh-CN" sz="3200" dirty="0" smtClean="0">
                <a:ea typeface="MS PGothic" charset="-128"/>
              </a:rPr>
              <a:t>processes</a:t>
            </a:r>
            <a:endParaRPr lang="zh-CN" altLang="en-US" sz="3200" dirty="0" smtClean="0">
              <a:ea typeface="MS PGothic" charset="-128"/>
            </a:endParaRPr>
          </a:p>
          <a:p>
            <a:pPr lvl="1"/>
            <a:r>
              <a:rPr lang="en-US" altLang="zh-CN" sz="3200" dirty="0" smtClean="0">
                <a:solidFill>
                  <a:srgbClr val="FF0000"/>
                </a:solidFill>
                <a:ea typeface="MS PGothic" charset="-128"/>
              </a:rPr>
              <a:t>proof</a:t>
            </a:r>
            <a:endParaRPr lang="en-US" altLang="zh-CN" sz="3200" dirty="0">
              <a:solidFill>
                <a:srgbClr val="FF0000"/>
              </a:solidFill>
              <a:ea typeface="MS PGothic" charset="-128"/>
            </a:endParaRPr>
          </a:p>
          <a:p>
            <a:pPr lvl="1"/>
            <a:r>
              <a:rPr lang="en-US" altLang="zh-CN" sz="3200" dirty="0">
                <a:ea typeface="MS PGothic" charset="-128"/>
              </a:rPr>
              <a:t>The difficulty is knowing the length of the next CPU </a:t>
            </a:r>
            <a:r>
              <a:rPr lang="en-US" altLang="zh-CN" sz="3200" dirty="0" smtClean="0">
                <a:ea typeface="MS PGothic" charset="-128"/>
              </a:rPr>
              <a:t>request</a:t>
            </a:r>
            <a:endParaRPr lang="en-US" altLang="zh-CN" sz="32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6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Priority </a:t>
            </a:r>
            <a:r>
              <a:rPr lang="en-US" altLang="zh-CN" dirty="0" smtClean="0">
                <a:ea typeface="MS PGothic" charset="-128"/>
              </a:rPr>
              <a:t>Scheduling: </a:t>
            </a:r>
            <a:r>
              <a:rPr lang="en-US" altLang="zh-CN" sz="3200" dirty="0" smtClean="0">
                <a:solidFill>
                  <a:srgbClr val="FF0000"/>
                </a:solidFill>
                <a:ea typeface="MS PGothic" charset="-128"/>
              </a:rPr>
              <a:t>low number higher priority</a:t>
            </a:r>
            <a:endParaRPr lang="en-US" altLang="zh-CN" sz="32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71288" cy="641350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A priority number (integer) is associated with each </a:t>
            </a:r>
            <a:r>
              <a:rPr lang="en-US" altLang="zh-CN" sz="2400" dirty="0" smtClean="0">
                <a:ea typeface="MS PGothic" charset="-128"/>
              </a:rPr>
              <a:t>process</a:t>
            </a:r>
            <a:endParaRPr lang="en-US" altLang="zh-CN" sz="2400" dirty="0">
              <a:ea typeface="MS PGothic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80" y="2286000"/>
            <a:ext cx="6332694" cy="3547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8" y="5833110"/>
            <a:ext cx="12230051" cy="2739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43900" y="8310890"/>
            <a:ext cx="244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FF0000"/>
                </a:solidFill>
              </a:rPr>
              <a:t>a</a:t>
            </a:r>
            <a:r>
              <a:rPr kumimoji="1" lang="en-US" altLang="zh-CN" sz="2800" b="1" dirty="0" err="1" smtClean="0">
                <a:solidFill>
                  <a:srgbClr val="FF0000"/>
                </a:solidFill>
              </a:rPr>
              <a:t>vg_wait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3" y="369888"/>
            <a:ext cx="115839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71288" cy="402463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The CPU is allocated to the process with the highest priority (smallest integer </a:t>
            </a:r>
            <a:r>
              <a:rPr lang="en-US" altLang="zh-CN" sz="2800" dirty="0">
                <a:ea typeface="MS PGothic" charset="-128"/>
                <a:sym typeface="Symbol" charset="2"/>
              </a:rPr>
              <a:t> highest priority)</a:t>
            </a: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Preemptive</a:t>
            </a:r>
          </a:p>
          <a:p>
            <a:pPr lvl="1"/>
            <a:r>
              <a:rPr lang="en-US" altLang="zh-CN" sz="2800" dirty="0" smtClean="0">
                <a:ea typeface="MS PGothic" charset="-128"/>
              </a:rPr>
              <a:t>Non-preemptive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 smtClean="0">
                <a:ea typeface="MS PGothic" charset="-128"/>
              </a:rPr>
              <a:t>Problem </a:t>
            </a:r>
            <a:r>
              <a:rPr lang="en-US" altLang="zh-CN" sz="2800" dirty="0">
                <a:ea typeface="MS PGothic" charset="-128"/>
                <a:sym typeface="Symbol" charset="2"/>
              </a:rPr>
              <a:t>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Starvation</a:t>
            </a:r>
            <a:r>
              <a:rPr lang="en-US" altLang="zh-CN" sz="2800" b="1" dirty="0">
                <a:ea typeface="MS PGothic" charset="-128"/>
                <a:sym typeface="Symbol" charset="2"/>
              </a:rPr>
              <a:t> </a:t>
            </a:r>
            <a:r>
              <a:rPr lang="en-US" altLang="zh-CN" sz="2800" dirty="0">
                <a:ea typeface="MS PGothic" charset="-128"/>
                <a:sym typeface="Symbol" charset="2"/>
              </a:rPr>
              <a:t>– low priority processes may never </a:t>
            </a:r>
            <a:r>
              <a:rPr lang="en-US" altLang="zh-CN" sz="2800" dirty="0" smtClean="0">
                <a:ea typeface="MS PGothic" charset="-128"/>
                <a:sym typeface="Symbol" charset="2"/>
              </a:rPr>
              <a:t>execute</a:t>
            </a:r>
            <a:endParaRPr lang="en-US" altLang="zh-CN" sz="2800" dirty="0">
              <a:ea typeface="MS PGothic" charset="-128"/>
              <a:sym typeface="Symbol" charset="2"/>
            </a:endParaRPr>
          </a:p>
          <a:p>
            <a:r>
              <a:rPr lang="en-US" altLang="zh-CN" sz="2800" dirty="0" smtClean="0">
                <a:ea typeface="MS PGothic" charset="-128"/>
                <a:sym typeface="Symbol" charset="2"/>
              </a:rPr>
              <a:t>Solution  </a:t>
            </a:r>
            <a:r>
              <a:rPr lang="en-US" altLang="zh-CN" sz="2800" b="1" dirty="0" smtClean="0">
                <a:solidFill>
                  <a:srgbClr val="3366FF"/>
                </a:solidFill>
                <a:ea typeface="MS PGothic" charset="-128"/>
                <a:sym typeface="Symbol" charset="2"/>
              </a:rPr>
              <a:t>Aging</a:t>
            </a:r>
            <a:r>
              <a:rPr lang="en-US" altLang="zh-CN" sz="2800" b="1" dirty="0" smtClean="0">
                <a:ea typeface="MS PGothic" charset="-128"/>
                <a:sym typeface="Symbol" charset="2"/>
              </a:rPr>
              <a:t> </a:t>
            </a:r>
            <a:r>
              <a:rPr lang="en-US" altLang="zh-CN" sz="2800" dirty="0" smtClean="0">
                <a:ea typeface="MS PGothic" charset="-128"/>
                <a:sym typeface="Symbol" charset="2"/>
              </a:rPr>
              <a:t>– as time progresses increase the priority of the process</a:t>
            </a:r>
          </a:p>
          <a:p>
            <a:pPr>
              <a:buFont typeface="Monotype Sorts" charset="2"/>
              <a:buNone/>
            </a:pPr>
            <a:endParaRPr lang="en-US" altLang="zh-CN" b="1" dirty="0">
              <a:solidFill>
                <a:srgbClr val="3366FF"/>
              </a:solidFill>
              <a:ea typeface="MS PGothic" charset="-128"/>
              <a:sym typeface="Symbol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4809" y="6175692"/>
            <a:ext cx="8161020" cy="1477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charset="0"/>
                <a:ea typeface="MS PGothic" pitchFamily="34" charset="-128"/>
                <a:cs typeface="ＭＳ Ｐゴシック" charset="-128"/>
              </a:rPr>
              <a:t>Rumor has it that when they </a:t>
            </a:r>
            <a:r>
              <a:rPr lang="en-US" altLang="zh-CN" sz="2400">
                <a:latin typeface="Times New Roman" charset="0"/>
                <a:ea typeface="MS PGothic" pitchFamily="34" charset="-128"/>
                <a:cs typeface="ＭＳ Ｐゴシック" charset="-128"/>
              </a:rPr>
              <a:t>shut </a:t>
            </a:r>
            <a:r>
              <a:rPr lang="en-US" altLang="zh-CN" sz="2400" smtClean="0">
                <a:latin typeface="Times New Roman" charset="0"/>
                <a:ea typeface="MS PGothic" pitchFamily="34" charset="-128"/>
                <a:cs typeface="ＭＳ Ｐゴシック" charset="-128"/>
              </a:rPr>
              <a:t>down the </a:t>
            </a:r>
            <a:r>
              <a:rPr lang="en-US" altLang="zh-CN" sz="2400" dirty="0">
                <a:latin typeface="Times New Roman" charset="0"/>
                <a:ea typeface="MS PGothic" pitchFamily="34" charset="-128"/>
                <a:cs typeface="ＭＳ Ｐゴシック" charset="-128"/>
              </a:rPr>
              <a:t>IBM 7094 at MIT in 1973, they found a low-priority process that </a:t>
            </a:r>
            <a:r>
              <a:rPr lang="en-US" altLang="zh-CN" sz="2400">
                <a:latin typeface="Times New Roman" charset="0"/>
                <a:ea typeface="MS PGothic" pitchFamily="34" charset="-128"/>
                <a:cs typeface="ＭＳ Ｐゴシック" charset="-128"/>
              </a:rPr>
              <a:t>had </a:t>
            </a:r>
            <a:r>
              <a:rPr lang="en-US" altLang="zh-CN" sz="2400" smtClean="0">
                <a:latin typeface="Times New Roman" charset="0"/>
                <a:ea typeface="MS PGothic" pitchFamily="34" charset="-128"/>
                <a:cs typeface="ＭＳ Ｐゴシック" charset="-128"/>
              </a:rPr>
              <a:t>been submitted </a:t>
            </a:r>
            <a:r>
              <a:rPr lang="en-US" altLang="zh-CN" sz="2400" dirty="0">
                <a:latin typeface="Times New Roman" charset="0"/>
                <a:ea typeface="MS PGothic" pitchFamily="34" charset="-128"/>
                <a:cs typeface="ＭＳ Ｐゴシック" charset="-128"/>
              </a:rPr>
              <a:t>in 1967 and had not yet </a:t>
            </a:r>
            <a:r>
              <a:rPr lang="en-US" altLang="zh-CN" sz="2400">
                <a:latin typeface="Times New Roman" charset="0"/>
                <a:ea typeface="MS PGothic" pitchFamily="34" charset="-128"/>
                <a:cs typeface="ＭＳ Ｐゴシック" charset="-128"/>
              </a:rPr>
              <a:t>been </a:t>
            </a:r>
            <a:r>
              <a:rPr lang="en-US" altLang="zh-CN" sz="2400" smtClean="0">
                <a:latin typeface="Times New Roman" charset="0"/>
                <a:ea typeface="MS PGothic" pitchFamily="34" charset="-128"/>
                <a:cs typeface="ＭＳ Ｐゴシック" charset="-128"/>
              </a:rPr>
              <a:t>run.</a:t>
            </a:r>
            <a:endParaRPr lang="zh-CN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1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62138"/>
            <a:ext cx="11553825" cy="5978525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Each process gets a small unit of CPU time (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time</a:t>
            </a:r>
            <a:r>
              <a:rPr lang="en-US" altLang="zh-CN" sz="3200" b="1" dirty="0">
                <a:ea typeface="MS PGothic" charset="-128"/>
              </a:rPr>
              <a:t> 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quantum/sl</a:t>
            </a:r>
            <a:r>
              <a:rPr lang="en-US" altLang="zh-CN" sz="3200" b="1" dirty="0" smtClean="0">
                <a:solidFill>
                  <a:srgbClr val="3366FF"/>
                </a:solidFill>
                <a:ea typeface="MS PGothic" charset="-128"/>
              </a:rPr>
              <a:t>ice</a:t>
            </a:r>
            <a:r>
              <a:rPr lang="en-US" altLang="zh-CN" sz="3200" b="1" dirty="0" smtClean="0">
                <a:ea typeface="MS PGothic" charset="-128"/>
              </a:rPr>
              <a:t> </a:t>
            </a:r>
            <a:r>
              <a:rPr lang="en-US" altLang="zh-CN" sz="3200" i="1" dirty="0">
                <a:ea typeface="MS PGothic" charset="-128"/>
              </a:rPr>
              <a:t>q</a:t>
            </a:r>
            <a:r>
              <a:rPr lang="en-US" altLang="zh-CN" sz="3200" dirty="0">
                <a:ea typeface="MS PGothic" charset="-128"/>
              </a:rPr>
              <a:t>), usually 10-100 milliseconds.  After this time has elapsed, the process is </a:t>
            </a:r>
            <a:r>
              <a:rPr lang="en-US" altLang="zh-CN" sz="3200" b="1" dirty="0">
                <a:solidFill>
                  <a:srgbClr val="FF0000"/>
                </a:solidFill>
                <a:ea typeface="MS PGothic" charset="-128"/>
              </a:rPr>
              <a:t>preempted</a:t>
            </a:r>
            <a:r>
              <a:rPr lang="en-US" altLang="zh-CN" sz="3200" dirty="0">
                <a:ea typeface="MS PGothic" charset="-128"/>
              </a:rPr>
              <a:t> and added to the end of the ready queue.</a:t>
            </a:r>
          </a:p>
          <a:p>
            <a:endParaRPr lang="en-US" altLang="zh-CN" sz="3200" dirty="0" smtClean="0">
              <a:ea typeface="MS PGothic" charset="-128"/>
            </a:endParaRP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 smtClean="0">
                <a:ea typeface="MS PGothic" charset="-128"/>
              </a:rPr>
              <a:t>Timer </a:t>
            </a:r>
            <a:r>
              <a:rPr lang="en-US" altLang="zh-CN" sz="3200" dirty="0">
                <a:ea typeface="MS PGothic" charset="-128"/>
              </a:rPr>
              <a:t>interrupts every quantum to schedule next </a:t>
            </a:r>
            <a:r>
              <a:rPr lang="en-US" altLang="zh-CN" sz="3200" dirty="0" smtClean="0">
                <a:ea typeface="MS PGothic" charset="-128"/>
              </a:rPr>
              <a:t>process</a:t>
            </a:r>
            <a:endParaRPr lang="en-US" altLang="zh-CN" sz="32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5400"/>
            <a:ext cx="12082463" cy="1125538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RR with Time Quantum = 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262" y="1907972"/>
            <a:ext cx="5117602" cy="2529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" y="5109210"/>
            <a:ext cx="13459649" cy="356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MS PGothic" charset="-128"/>
              </a:rPr>
              <a:t>Performance of RR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62138"/>
            <a:ext cx="11553825" cy="5978525"/>
          </a:xfrm>
        </p:spPr>
        <p:txBody>
          <a:bodyPr/>
          <a:lstStyle/>
          <a:p>
            <a:r>
              <a:rPr lang="en-US" altLang="zh-CN" sz="3200" dirty="0" smtClean="0">
                <a:ea typeface="MS PGothic" charset="-128"/>
              </a:rPr>
              <a:t>Performance</a:t>
            </a:r>
          </a:p>
          <a:p>
            <a:pPr lvl="1">
              <a:lnSpc>
                <a:spcPct val="90000"/>
              </a:lnSpc>
              <a:tabLst>
                <a:tab pos="3171825" algn="ctr"/>
                <a:tab pos="5707063" algn="ctr"/>
              </a:tabLst>
            </a:pPr>
            <a:r>
              <a:rPr lang="en-US" altLang="zh-CN" sz="2800" dirty="0">
                <a:ea typeface="MS PGothic" charset="-128"/>
              </a:rPr>
              <a:t>Typically, higher average turnaround than SJF, but better </a:t>
            </a:r>
            <a:r>
              <a:rPr lang="en-US" altLang="zh-CN" sz="2800" b="1" i="1" dirty="0" smtClean="0">
                <a:ea typeface="MS PGothic" charset="-128"/>
              </a:rPr>
              <a:t>response</a:t>
            </a:r>
            <a:endParaRPr lang="en-US" altLang="zh-CN" sz="2800" dirty="0">
              <a:ea typeface="MS PGothic" charset="-128"/>
            </a:endParaRPr>
          </a:p>
          <a:p>
            <a:pPr lvl="1"/>
            <a:r>
              <a:rPr lang="en-US" altLang="zh-CN" sz="2800" i="1" dirty="0">
                <a:solidFill>
                  <a:srgbClr val="00B0F0"/>
                </a:solidFill>
                <a:ea typeface="MS PGothic" charset="-128"/>
              </a:rPr>
              <a:t>q</a:t>
            </a:r>
            <a:r>
              <a:rPr lang="en-US" altLang="zh-CN" sz="2800" dirty="0">
                <a:ea typeface="MS PGothic" charset="-128"/>
              </a:rPr>
              <a:t> large </a:t>
            </a:r>
            <a:r>
              <a:rPr lang="en-US" altLang="zh-CN" sz="2800" dirty="0">
                <a:ea typeface="MS PGothic" charset="-128"/>
                <a:sym typeface="Symbol" charset="2"/>
              </a:rPr>
              <a:t> FIFO</a:t>
            </a:r>
          </a:p>
          <a:p>
            <a:pPr lvl="1"/>
            <a:r>
              <a:rPr lang="en-US" altLang="zh-CN" sz="2800" i="1" dirty="0">
                <a:solidFill>
                  <a:srgbClr val="00B0F0"/>
                </a:solidFill>
                <a:ea typeface="MS PGothic" charset="-128"/>
                <a:sym typeface="Symbol" charset="2"/>
              </a:rPr>
              <a:t>q</a:t>
            </a:r>
            <a:r>
              <a:rPr lang="en-US" altLang="zh-CN" sz="2800" i="1" dirty="0">
                <a:ea typeface="MS PGothic" charset="-128"/>
                <a:sym typeface="Symbol" charset="2"/>
              </a:rPr>
              <a:t> </a:t>
            </a:r>
            <a:r>
              <a:rPr lang="en-US" altLang="zh-CN" sz="2800" dirty="0">
                <a:ea typeface="MS PGothic" charset="-128"/>
                <a:sym typeface="Symbol" charset="2"/>
              </a:rPr>
              <a:t>small  </a:t>
            </a:r>
            <a:r>
              <a:rPr lang="en-US" altLang="zh-CN" sz="2800" i="1" dirty="0">
                <a:solidFill>
                  <a:srgbClr val="00B0F0"/>
                </a:solidFill>
                <a:ea typeface="MS PGothic" charset="-128"/>
                <a:sym typeface="Symbol" charset="2"/>
              </a:rPr>
              <a:t>q </a:t>
            </a:r>
            <a:r>
              <a:rPr lang="en-US" altLang="zh-CN" sz="2800" dirty="0">
                <a:ea typeface="MS PGothic" charset="-128"/>
                <a:sym typeface="Symbol" charset="2"/>
              </a:rPr>
              <a:t>must be large with respect to context switch, otherwise overhead is too </a:t>
            </a:r>
            <a:r>
              <a:rPr lang="en-US" altLang="zh-CN" sz="2800" dirty="0" smtClean="0">
                <a:ea typeface="MS PGothic" charset="-128"/>
                <a:sym typeface="Symbol" charset="2"/>
              </a:rPr>
              <a:t>high</a:t>
            </a:r>
          </a:p>
          <a:p>
            <a:pPr lvl="1"/>
            <a:r>
              <a:rPr lang="en-US" altLang="zh-CN" sz="2800" i="1" dirty="0" smtClean="0">
                <a:solidFill>
                  <a:srgbClr val="00B0F0"/>
                </a:solidFill>
                <a:ea typeface="MS PGothic" charset="-128"/>
              </a:rPr>
              <a:t>q</a:t>
            </a:r>
            <a:r>
              <a:rPr lang="en-US" altLang="zh-CN" sz="2800" dirty="0" smtClean="0">
                <a:ea typeface="MS PGothic" charset="-128"/>
              </a:rPr>
              <a:t> </a:t>
            </a:r>
            <a:r>
              <a:rPr lang="en-US" altLang="zh-CN" sz="2800" dirty="0">
                <a:ea typeface="MS PGothic" charset="-128"/>
              </a:rPr>
              <a:t>usually 10ms to 100ms, context switch &lt; 10 </a:t>
            </a:r>
            <a:r>
              <a:rPr lang="en-US" altLang="zh-CN" sz="2800" dirty="0" err="1" smtClean="0">
                <a:ea typeface="MS PGothic" charset="-128"/>
              </a:rPr>
              <a:t>usec</a:t>
            </a:r>
            <a:endParaRPr lang="en-US" altLang="zh-CN" sz="2800" dirty="0" smtClean="0">
              <a:ea typeface="MS PGothic" charset="-128"/>
            </a:endParaRPr>
          </a:p>
          <a:p>
            <a:pPr lvl="1"/>
            <a:r>
              <a:rPr lang="en-US" altLang="zh-CN" sz="2800" dirty="0"/>
              <a:t>Rule of thumb: </a:t>
            </a:r>
            <a:r>
              <a:rPr lang="en-US" altLang="zh-CN" sz="2800" dirty="0">
                <a:solidFill>
                  <a:srgbClr val="FF0000"/>
                </a:solidFill>
              </a:rPr>
              <a:t>80% of CPU bursts should be shorter than q</a:t>
            </a:r>
          </a:p>
          <a:p>
            <a:pPr lvl="1"/>
            <a:endParaRPr lang="en-US" altLang="zh-CN" sz="2800" dirty="0" smtClean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64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38288" y="514350"/>
            <a:ext cx="11744325" cy="700088"/>
          </a:xfrm>
        </p:spPr>
        <p:txBody>
          <a:bodyPr/>
          <a:lstStyle/>
          <a:p>
            <a:pPr eaLnBrk="1" hangingPunct="1"/>
            <a:r>
              <a:rPr lang="en-US" altLang="zh-CN" sz="4400">
                <a:ea typeface="MS PGothic" charset="-128"/>
              </a:rPr>
              <a:t>Time Quantum and Context Switch Time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4" y="1910080"/>
            <a:ext cx="12949012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407988"/>
            <a:ext cx="11569700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961188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Ready queue is partitioned into separate queues, </a:t>
            </a:r>
            <a:r>
              <a:rPr lang="en-US" altLang="zh-CN" sz="2800" dirty="0" err="1">
                <a:ea typeface="MS PGothic" charset="-128"/>
              </a:rPr>
              <a:t>eg</a:t>
            </a:r>
            <a:r>
              <a:rPr lang="en-US" altLang="zh-CN" sz="2800" dirty="0">
                <a:ea typeface="MS PGothic" charset="-128"/>
              </a:rPr>
              <a:t>:</a:t>
            </a:r>
          </a:p>
          <a:p>
            <a:pPr lvl="1"/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foreground</a:t>
            </a:r>
            <a:r>
              <a:rPr lang="en-US" altLang="zh-CN" sz="2800" dirty="0">
                <a:ea typeface="MS PGothic" charset="-128"/>
              </a:rPr>
              <a:t> (interactive)</a:t>
            </a:r>
          </a:p>
          <a:p>
            <a:pPr lvl="1"/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background</a:t>
            </a:r>
            <a:r>
              <a:rPr lang="en-US" altLang="zh-CN" sz="2800" dirty="0">
                <a:ea typeface="MS PGothic" charset="-128"/>
              </a:rPr>
              <a:t> (batch</a:t>
            </a:r>
            <a:r>
              <a:rPr lang="en-US" altLang="zh-CN" sz="2800" dirty="0" smtClean="0">
                <a:ea typeface="MS PGothic" charset="-128"/>
              </a:rPr>
              <a:t>)</a:t>
            </a:r>
          </a:p>
          <a:p>
            <a:pPr marL="652463" lvl="1" indent="0">
              <a:buNone/>
            </a:pP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Process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permanently</a:t>
            </a:r>
            <a:r>
              <a:rPr lang="en-US" altLang="zh-CN" sz="2800" dirty="0">
                <a:ea typeface="MS PGothic" charset="-128"/>
              </a:rPr>
              <a:t> in a given queue</a:t>
            </a:r>
          </a:p>
          <a:p>
            <a:pPr lvl="1"/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Each queue has its own scheduling algorithm: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foreground – RR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background – </a:t>
            </a:r>
            <a:r>
              <a:rPr lang="en-US" altLang="zh-CN" sz="2800" dirty="0" smtClean="0">
                <a:ea typeface="MS PGothic" charset="-128"/>
              </a:rPr>
              <a:t>FCFS</a:t>
            </a:r>
            <a:endParaRPr lang="en-US" altLang="zh-CN" sz="28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Separate </a:t>
            </a:r>
            <a:r>
              <a:rPr lang="en-US" altLang="zh-CN" dirty="0" smtClean="0"/>
              <a:t>Queues </a:t>
            </a:r>
            <a:r>
              <a:rPr lang="en-US" altLang="zh-CN" dirty="0"/>
              <a:t>for </a:t>
            </a:r>
            <a:r>
              <a:rPr lang="en-US" altLang="zh-CN" dirty="0" smtClean="0"/>
              <a:t>Each Priority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60" y="1424057"/>
            <a:ext cx="7825409" cy="74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6713" y="369888"/>
            <a:ext cx="11393487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Queue Scheduling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95" y="1507986"/>
            <a:ext cx="12430895" cy="6562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Objectives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591925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To introduce CPU scheduling, which is the basis for </a:t>
            </a:r>
            <a:r>
              <a:rPr lang="en-US" altLang="zh-CN" sz="3200" dirty="0" smtClean="0">
                <a:ea typeface="MS PGothic" charset="-128"/>
              </a:rPr>
              <a:t>multi-programmed </a:t>
            </a:r>
            <a:r>
              <a:rPr lang="en-US" altLang="zh-CN" sz="3200" dirty="0">
                <a:ea typeface="MS PGothic" charset="-128"/>
              </a:rPr>
              <a:t>operating </a:t>
            </a:r>
            <a:r>
              <a:rPr lang="en-US" altLang="zh-CN" sz="3200" dirty="0" smtClean="0">
                <a:ea typeface="MS PGothic" charset="-128"/>
              </a:rPr>
              <a:t>systems</a:t>
            </a:r>
          </a:p>
          <a:p>
            <a:pPr marL="0" indent="0">
              <a:buNone/>
            </a:pPr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To discuss evaluation criteria for selecting a CPU-scheduling algorithm for a particular system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To describe various CPU-scheduling algorithms</a:t>
            </a:r>
          </a:p>
          <a:p>
            <a:endParaRPr lang="en-US" altLang="zh-CN" sz="2400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407988"/>
            <a:ext cx="115697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961188"/>
          </a:xfrm>
        </p:spPr>
        <p:txBody>
          <a:bodyPr/>
          <a:lstStyle/>
          <a:p>
            <a:r>
              <a:rPr lang="en-US" altLang="zh-CN" sz="3600" dirty="0">
                <a:ea typeface="MS PGothic" charset="-128"/>
              </a:rPr>
              <a:t>Scheduling must be done between the queues: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Fixed priority </a:t>
            </a:r>
            <a:r>
              <a:rPr lang="en-US" altLang="zh-CN" sz="3200" dirty="0" smtClean="0">
                <a:ea typeface="MS PGothic" charset="-128"/>
              </a:rPr>
              <a:t>scheduling</a:t>
            </a:r>
            <a:endParaRPr lang="en-US" altLang="zh-CN" sz="3200" dirty="0">
              <a:ea typeface="MS PGothic" charset="-128"/>
            </a:endParaRPr>
          </a:p>
          <a:p>
            <a:pPr lvl="2"/>
            <a:r>
              <a:rPr lang="en-US" altLang="zh-CN" sz="2800" dirty="0" smtClean="0">
                <a:ea typeface="MS PGothic" charset="-128"/>
              </a:rPr>
              <a:t>i.e</a:t>
            </a:r>
            <a:r>
              <a:rPr lang="en-US" altLang="zh-CN" sz="2800" dirty="0">
                <a:ea typeface="MS PGothic" charset="-128"/>
              </a:rPr>
              <a:t>., serve all from foreground then from </a:t>
            </a:r>
            <a:r>
              <a:rPr lang="en-US" altLang="zh-CN" sz="2800" dirty="0" smtClean="0">
                <a:ea typeface="MS PGothic" charset="-128"/>
              </a:rPr>
              <a:t>background</a:t>
            </a:r>
          </a:p>
          <a:p>
            <a:pPr lvl="2"/>
            <a:r>
              <a:rPr lang="en-US" altLang="zh-CN" sz="2800" dirty="0" smtClean="0">
                <a:ea typeface="MS PGothic" charset="-128"/>
              </a:rPr>
              <a:t>Possibility </a:t>
            </a:r>
            <a:r>
              <a:rPr lang="en-US" altLang="zh-CN" sz="2800" dirty="0">
                <a:ea typeface="MS PGothic" charset="-128"/>
              </a:rPr>
              <a:t>of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starvation</a:t>
            </a:r>
            <a:r>
              <a:rPr lang="en-US" altLang="zh-CN" sz="2800" dirty="0" smtClean="0">
                <a:ea typeface="MS PGothic" charset="-128"/>
              </a:rPr>
              <a:t>.</a:t>
            </a:r>
          </a:p>
          <a:p>
            <a:pPr lvl="2"/>
            <a:endParaRPr lang="en-US" altLang="zh-CN" sz="2800" dirty="0">
              <a:ea typeface="MS PGothic" charset="-128"/>
            </a:endParaRPr>
          </a:p>
          <a:p>
            <a:pPr lvl="1"/>
            <a:r>
              <a:rPr lang="en-US" altLang="zh-CN" sz="3200" dirty="0">
                <a:ea typeface="MS PGothic" charset="-128"/>
              </a:rPr>
              <a:t>Time slice </a:t>
            </a:r>
          </a:p>
          <a:p>
            <a:pPr lvl="2"/>
            <a:r>
              <a:rPr lang="en-US" altLang="zh-CN" sz="2800" dirty="0" smtClean="0">
                <a:ea typeface="MS PGothic" charset="-128"/>
              </a:rPr>
              <a:t>each </a:t>
            </a:r>
            <a:r>
              <a:rPr lang="en-US" altLang="zh-CN" sz="2800" dirty="0">
                <a:ea typeface="MS PGothic" charset="-128"/>
              </a:rPr>
              <a:t>queue gets a certain amount of CPU time which it can schedule amongst its processes; </a:t>
            </a:r>
            <a:r>
              <a:rPr lang="en-US" altLang="zh-CN" sz="2800" dirty="0" smtClean="0">
                <a:ea typeface="MS PGothic" charset="-128"/>
              </a:rPr>
              <a:t>i.e.</a:t>
            </a:r>
          </a:p>
          <a:p>
            <a:pPr lvl="2"/>
            <a:r>
              <a:rPr lang="en-US" altLang="zh-CN" sz="2800" dirty="0" smtClean="0">
                <a:ea typeface="MS PGothic" charset="-128"/>
              </a:rPr>
              <a:t>80</a:t>
            </a:r>
            <a:r>
              <a:rPr lang="en-US" altLang="zh-CN" sz="2800" dirty="0">
                <a:ea typeface="MS PGothic" charset="-128"/>
              </a:rPr>
              <a:t>% to foreground in </a:t>
            </a:r>
            <a:r>
              <a:rPr lang="en-US" altLang="zh-CN" sz="2800" dirty="0" smtClean="0">
                <a:ea typeface="MS PGothic" charset="-128"/>
              </a:rPr>
              <a:t>RR, 20</a:t>
            </a:r>
            <a:r>
              <a:rPr lang="en-US" altLang="zh-CN" sz="2800" dirty="0">
                <a:ea typeface="MS PGothic" charset="-128"/>
              </a:rPr>
              <a:t>% to background in FCFS </a:t>
            </a:r>
          </a:p>
          <a:p>
            <a:pPr marL="652463" lvl="1" indent="0">
              <a:buNone/>
            </a:pPr>
            <a:endParaRPr lang="en-US" altLang="zh-CN" sz="11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72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69888"/>
            <a:ext cx="1203960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0465" y="1652588"/>
            <a:ext cx="11026775" cy="5978525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A process can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move between </a:t>
            </a:r>
            <a:r>
              <a:rPr lang="en-US" altLang="zh-CN" sz="2800" dirty="0">
                <a:ea typeface="MS PGothic" charset="-128"/>
              </a:rPr>
              <a:t>the various queues;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aging</a:t>
            </a:r>
            <a:r>
              <a:rPr lang="en-US" altLang="zh-CN" sz="2800" dirty="0">
                <a:ea typeface="MS PGothic" charset="-128"/>
              </a:rPr>
              <a:t> can be implemented this way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Multilevel-feedback-queue scheduler defined by the following parameters: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number of queues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scheduling algorithms for each queue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method used to determine when to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upgrade</a:t>
            </a:r>
            <a:r>
              <a:rPr lang="en-US" altLang="zh-CN" sz="2800" dirty="0">
                <a:ea typeface="MS PGothic" charset="-128"/>
              </a:rPr>
              <a:t> a process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method used to determine when to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demote</a:t>
            </a:r>
            <a:r>
              <a:rPr lang="en-US" altLang="zh-CN" sz="2800" dirty="0">
                <a:ea typeface="MS PGothic" charset="-128"/>
              </a:rPr>
              <a:t> a process</a:t>
            </a:r>
          </a:p>
          <a:p>
            <a:pPr lvl="1"/>
            <a:r>
              <a:rPr lang="en-US" altLang="zh-CN" sz="2800" dirty="0">
                <a:ea typeface="MS PGothic" charset="-128"/>
              </a:rPr>
              <a:t>method used to determine which queue a process will </a:t>
            </a: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enter</a:t>
            </a:r>
            <a:r>
              <a:rPr lang="en-US" altLang="zh-CN" sz="2800" dirty="0">
                <a:ea typeface="MS PGothic" charset="-128"/>
              </a:rPr>
              <a:t> when that process needs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98625" y="0"/>
            <a:ext cx="11658600" cy="1125538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2327" y="1529080"/>
            <a:ext cx="6738349" cy="6883400"/>
          </a:xfrm>
        </p:spPr>
        <p:txBody>
          <a:bodyPr/>
          <a:lstStyle/>
          <a:p>
            <a:r>
              <a:rPr lang="en-US" altLang="zh-CN" sz="2400" dirty="0">
                <a:ea typeface="MS PGothic" charset="-128"/>
              </a:rPr>
              <a:t>Three queues: </a:t>
            </a:r>
          </a:p>
          <a:p>
            <a:pPr lvl="1"/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0</a:t>
            </a:r>
            <a:r>
              <a:rPr lang="en-US" altLang="zh-CN" sz="2400" dirty="0">
                <a:ea typeface="MS PGothic" charset="-128"/>
              </a:rPr>
              <a:t> – RR with time quantum 8 milliseconds</a:t>
            </a:r>
          </a:p>
          <a:p>
            <a:pPr lvl="1"/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– RR time quantum 16 milliseconds</a:t>
            </a:r>
          </a:p>
          <a:p>
            <a:pPr lvl="1"/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2</a:t>
            </a:r>
            <a:r>
              <a:rPr lang="en-US" altLang="zh-CN" sz="2400" dirty="0">
                <a:ea typeface="MS PGothic" charset="-128"/>
              </a:rPr>
              <a:t> – </a:t>
            </a:r>
            <a:r>
              <a:rPr lang="en-US" altLang="zh-CN" sz="2400" dirty="0" smtClean="0">
                <a:ea typeface="MS PGothic" charset="-128"/>
              </a:rPr>
              <a:t>FCFS</a:t>
            </a:r>
            <a:endParaRPr lang="en-US" altLang="zh-CN" sz="2400" dirty="0">
              <a:ea typeface="MS PGothic" charset="-128"/>
            </a:endParaRPr>
          </a:p>
          <a:p>
            <a:r>
              <a:rPr lang="en-US" altLang="zh-CN" sz="2400" dirty="0">
                <a:ea typeface="MS PGothic" charset="-128"/>
              </a:rPr>
              <a:t>Scheduling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A new job enters queue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i="1" baseline="-25000" dirty="0">
                <a:ea typeface="MS PGothic" charset="-128"/>
              </a:rPr>
              <a:t>0</a:t>
            </a:r>
            <a:r>
              <a:rPr lang="en-US" altLang="zh-CN" sz="2400" i="1" dirty="0">
                <a:ea typeface="MS PGothic" charset="-128"/>
              </a:rPr>
              <a:t> </a:t>
            </a:r>
            <a:endParaRPr lang="en-US" altLang="zh-CN" sz="2400" i="1" dirty="0" smtClean="0">
              <a:ea typeface="MS PGothic" charset="-128"/>
            </a:endParaRPr>
          </a:p>
          <a:p>
            <a:pPr lvl="2"/>
            <a:r>
              <a:rPr lang="en-US" altLang="zh-CN" sz="2400" dirty="0" smtClean="0">
                <a:ea typeface="MS PGothic" charset="-128"/>
              </a:rPr>
              <a:t>When </a:t>
            </a:r>
            <a:r>
              <a:rPr lang="en-US" altLang="zh-CN" sz="2400" dirty="0">
                <a:ea typeface="MS PGothic" charset="-128"/>
              </a:rPr>
              <a:t>it gains CPU, job receives 8 milliseconds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If it does not finish in 8 milliseconds, job is moved to queue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1</a:t>
            </a:r>
            <a:endParaRPr lang="en-US" altLang="zh-CN" sz="2400" dirty="0">
              <a:ea typeface="MS PGothic" charset="-128"/>
            </a:endParaRPr>
          </a:p>
          <a:p>
            <a:pPr lvl="1"/>
            <a:r>
              <a:rPr lang="en-US" altLang="zh-CN" sz="2400" dirty="0">
                <a:ea typeface="MS PGothic" charset="-128"/>
              </a:rPr>
              <a:t>At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1</a:t>
            </a:r>
            <a:r>
              <a:rPr lang="en-US" altLang="zh-CN" sz="2400" dirty="0">
                <a:ea typeface="MS PGothic" charset="-128"/>
              </a:rPr>
              <a:t> job </a:t>
            </a:r>
            <a:r>
              <a:rPr lang="en-US" altLang="zh-CN" sz="2400" dirty="0" smtClean="0">
                <a:ea typeface="MS PGothic" charset="-128"/>
              </a:rPr>
              <a:t>receives </a:t>
            </a:r>
            <a:r>
              <a:rPr lang="en-US" altLang="zh-CN" sz="2400" dirty="0">
                <a:ea typeface="MS PGothic" charset="-128"/>
              </a:rPr>
              <a:t>16 additional milliseconds</a:t>
            </a:r>
          </a:p>
          <a:p>
            <a:pPr lvl="2"/>
            <a:r>
              <a:rPr lang="en-US" altLang="zh-CN" sz="2400" dirty="0">
                <a:ea typeface="MS PGothic" charset="-128"/>
              </a:rPr>
              <a:t>If it still does not complete, it is preempted and moved to queue </a:t>
            </a:r>
            <a:r>
              <a:rPr lang="en-US" altLang="zh-CN" sz="2400" i="1" dirty="0">
                <a:ea typeface="MS PGothic" charset="-128"/>
              </a:rPr>
              <a:t>Q</a:t>
            </a:r>
            <a:r>
              <a:rPr lang="en-US" altLang="zh-CN" sz="2400" baseline="-25000" dirty="0">
                <a:ea typeface="MS PGothic" charset="-128"/>
              </a:rPr>
              <a:t>2</a:t>
            </a:r>
            <a:endParaRPr lang="en-US" altLang="zh-CN" sz="2400" dirty="0">
              <a:ea typeface="MS PGothic" charset="-128"/>
            </a:endParaRPr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76" y="2600960"/>
            <a:ext cx="6570710" cy="389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343" y="3657373"/>
            <a:ext cx="12344400" cy="768350"/>
          </a:xfrm>
        </p:spPr>
        <p:txBody>
          <a:bodyPr/>
          <a:lstStyle/>
          <a:p>
            <a:r>
              <a:rPr kumimoji="1" lang="en-US" altLang="zh-CN" dirty="0" smtClean="0"/>
              <a:t>Real Time </a:t>
            </a:r>
            <a:r>
              <a:rPr kumimoji="1" lang="en-US" altLang="zh-CN" smtClean="0"/>
              <a:t>CPU Scheduling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28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Antilock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9675" y="1644650"/>
            <a:ext cx="10608945" cy="1350010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Antilock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brake system might be 3 to 5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milliseconds. That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is, from the time a wheel first detects that it is sliding, the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system controlling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the antilock brakes has 3 to 5milliseconds to respond to and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control.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3501072"/>
            <a:ext cx="9608820" cy="53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Real-Time CPU Scheduling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96874" y="1441450"/>
            <a:ext cx="6674485" cy="713359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Can present obvious challenges</a:t>
            </a: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Soft real-time systems </a:t>
            </a:r>
            <a:r>
              <a:rPr lang="en-US" altLang="zh-CN" sz="2800" dirty="0">
                <a:ea typeface="MS PGothic" charset="-128"/>
              </a:rPr>
              <a:t>– no guarantee as to when critical real-time process will be scheduled</a:t>
            </a: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Hard real-time systems</a:t>
            </a:r>
            <a:r>
              <a:rPr lang="en-US" altLang="zh-CN" sz="2800" dirty="0">
                <a:ea typeface="MS PGothic" charset="-128"/>
              </a:rPr>
              <a:t> – task must be serviced by its deadline</a:t>
            </a:r>
          </a:p>
          <a:p>
            <a:r>
              <a:rPr lang="en-US" altLang="zh-CN" sz="2800" dirty="0">
                <a:ea typeface="MS PGothic" charset="-128"/>
              </a:rPr>
              <a:t>Two types of latencies affect </a:t>
            </a:r>
            <a:r>
              <a:rPr lang="en-US" altLang="zh-CN" sz="2800" dirty="0" smtClean="0">
                <a:ea typeface="MS PGothic" charset="-128"/>
              </a:rPr>
              <a:t>performance (</a:t>
            </a:r>
            <a:r>
              <a:rPr lang="en-US" altLang="zh-CN" sz="2800" dirty="0" smtClean="0">
                <a:solidFill>
                  <a:srgbClr val="FF0000"/>
                </a:solidFill>
                <a:ea typeface="MS PGothic" charset="-128"/>
              </a:rPr>
              <a:t>event latency</a:t>
            </a:r>
            <a:r>
              <a:rPr lang="en-US" altLang="zh-CN" sz="2800" dirty="0" smtClean="0">
                <a:ea typeface="MS PGothic" charset="-128"/>
              </a:rPr>
              <a:t>)</a:t>
            </a:r>
            <a:endParaRPr lang="en-US" altLang="zh-CN" sz="2800" dirty="0">
              <a:ea typeface="MS PGothic" charset="-128"/>
            </a:endParaRPr>
          </a:p>
          <a:p>
            <a:pPr lvl="1">
              <a:buFont typeface="Arial" charset="0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Interrupt latency </a:t>
            </a:r>
            <a:r>
              <a:rPr lang="en-US" altLang="zh-CN" sz="2800" dirty="0">
                <a:ea typeface="MS PGothic" charset="-128"/>
              </a:rPr>
              <a:t>– time from arrival of interrupt to start of routine that services interrupt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Dispatch latency </a:t>
            </a:r>
            <a:r>
              <a:rPr lang="en-US" altLang="zh-CN" sz="2800" dirty="0">
                <a:ea typeface="MS PGothic" charset="-128"/>
              </a:rPr>
              <a:t>– time for schedule to take current process off CPU and switch to another</a:t>
            </a: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07" y="2340610"/>
            <a:ext cx="6696112" cy="4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Interrupt Latency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730" y="1308099"/>
            <a:ext cx="8491434" cy="78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Dispatch Latency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1" y="1368852"/>
            <a:ext cx="5064118" cy="74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3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Real-Time CPU Scheduling (Cont.)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5760" y="1644650"/>
            <a:ext cx="4795203" cy="6040438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Conflict phase of dispatch latency: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800" dirty="0">
                <a:ea typeface="MS PGothic" charset="-128"/>
              </a:rPr>
              <a:t>Preemption of any process running in kernel mode</a:t>
            </a:r>
          </a:p>
          <a:p>
            <a:pPr lvl="1">
              <a:buFont typeface="Arial" charset="0"/>
              <a:buAutoNum type="arabicPeriod"/>
            </a:pPr>
            <a:r>
              <a:rPr lang="en-US" altLang="zh-CN" sz="2800" dirty="0">
                <a:ea typeface="MS PGothic" charset="-128"/>
              </a:rPr>
              <a:t>Release by low-priority process of resources needed by high-priority processes</a:t>
            </a: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  <p:pic>
        <p:nvPicPr>
          <p:cNvPr id="40964" name="Picture 3" descr="6_1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53" y="1574800"/>
            <a:ext cx="8824327" cy="651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7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Priority-based Scheduling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209674" y="1644650"/>
            <a:ext cx="12254865" cy="6040438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For real-time scheduling, scheduler must support </a:t>
            </a:r>
            <a:r>
              <a:rPr lang="en-US" altLang="zh-CN" sz="3200" dirty="0">
                <a:solidFill>
                  <a:srgbClr val="00B0F0"/>
                </a:solidFill>
                <a:ea typeface="MS PGothic" charset="-128"/>
              </a:rPr>
              <a:t>preemptive</a:t>
            </a:r>
            <a:r>
              <a:rPr lang="en-US" altLang="zh-CN" sz="3200" dirty="0">
                <a:ea typeface="MS PGothic" charset="-128"/>
              </a:rPr>
              <a:t>, </a:t>
            </a:r>
            <a:r>
              <a:rPr lang="en-US" altLang="zh-CN" sz="3200" dirty="0">
                <a:solidFill>
                  <a:srgbClr val="00B0F0"/>
                </a:solidFill>
                <a:ea typeface="MS PGothic" charset="-128"/>
              </a:rPr>
              <a:t>priority-based</a:t>
            </a:r>
            <a:r>
              <a:rPr lang="en-US" altLang="zh-CN" sz="3200" dirty="0">
                <a:ea typeface="MS PGothic" charset="-128"/>
              </a:rPr>
              <a:t> scheduling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But only guarantees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soft </a:t>
            </a:r>
            <a:r>
              <a:rPr lang="en-US" altLang="zh-CN" sz="3200" dirty="0" smtClean="0">
                <a:ea typeface="MS PGothic" charset="-128"/>
              </a:rPr>
              <a:t>real-time</a:t>
            </a:r>
          </a:p>
          <a:p>
            <a:pPr lvl="1"/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For </a:t>
            </a:r>
            <a:r>
              <a:rPr lang="en-US" altLang="zh-CN" sz="3200" dirty="0">
                <a:solidFill>
                  <a:srgbClr val="FF0000"/>
                </a:solidFill>
                <a:ea typeface="MS PGothic" charset="-128"/>
              </a:rPr>
              <a:t>hard</a:t>
            </a:r>
            <a:r>
              <a:rPr lang="en-US" altLang="zh-CN" sz="3200" dirty="0">
                <a:ea typeface="MS PGothic" charset="-128"/>
              </a:rPr>
              <a:t> real-time must also provide ability to meet </a:t>
            </a:r>
            <a:r>
              <a:rPr lang="en-US" altLang="zh-CN" sz="3200" dirty="0" smtClean="0">
                <a:solidFill>
                  <a:srgbClr val="FF0000"/>
                </a:solidFill>
                <a:ea typeface="MS PGothic" charset="-128"/>
              </a:rPr>
              <a:t>deadlines</a:t>
            </a:r>
            <a:endParaRPr lang="en-US" altLang="zh-CN" sz="3200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63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Basic Concepts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/>
              <a:t>Process scheduling</a:t>
            </a:r>
          </a:p>
          <a:p>
            <a:r>
              <a:rPr kumimoji="1" lang="en-US" altLang="zh-CN" sz="3200" dirty="0" smtClean="0"/>
              <a:t>Thread scheduling</a:t>
            </a:r>
          </a:p>
          <a:p>
            <a:r>
              <a:rPr lang="en-US" altLang="zh-CN" sz="3200" dirty="0" smtClean="0"/>
              <a:t>CPU scheduling</a:t>
            </a:r>
          </a:p>
          <a:p>
            <a:r>
              <a:rPr kumimoji="1" lang="en-US" altLang="zh-CN" sz="3200" dirty="0" smtClean="0"/>
              <a:t>Core scheduling</a:t>
            </a:r>
            <a:endParaRPr kumimoji="1"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Priority-based Scheduling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209675" y="1644650"/>
            <a:ext cx="11355388" cy="3170238"/>
          </a:xfrm>
        </p:spPr>
        <p:txBody>
          <a:bodyPr/>
          <a:lstStyle/>
          <a:p>
            <a:r>
              <a:rPr lang="en-US" altLang="zh-CN" sz="3200" dirty="0" smtClean="0">
                <a:ea typeface="MS PGothic" charset="-128"/>
              </a:rPr>
              <a:t>Processes </a:t>
            </a:r>
            <a:r>
              <a:rPr lang="en-US" altLang="zh-CN" sz="3200" dirty="0">
                <a:ea typeface="MS PGothic" charset="-128"/>
              </a:rPr>
              <a:t>have new characteristics: </a:t>
            </a:r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periodic</a:t>
            </a:r>
            <a:r>
              <a:rPr lang="en-US" altLang="zh-CN" sz="3200" dirty="0">
                <a:ea typeface="MS PGothic" charset="-128"/>
              </a:rPr>
              <a:t> ones require CPU at constant intervals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Has processing time </a:t>
            </a:r>
            <a:r>
              <a:rPr lang="en-US" altLang="zh-CN" sz="3200" i="1" dirty="0">
                <a:solidFill>
                  <a:srgbClr val="00B0F0"/>
                </a:solidFill>
                <a:ea typeface="MS PGothic" charset="-128"/>
              </a:rPr>
              <a:t>t</a:t>
            </a:r>
            <a:r>
              <a:rPr lang="en-US" altLang="zh-CN" sz="3200" dirty="0">
                <a:ea typeface="MS PGothic" charset="-128"/>
              </a:rPr>
              <a:t>, deadline </a:t>
            </a:r>
            <a:r>
              <a:rPr lang="en-US" altLang="zh-CN" sz="3200" i="1" dirty="0">
                <a:solidFill>
                  <a:srgbClr val="00B0F0"/>
                </a:solidFill>
                <a:ea typeface="MS PGothic" charset="-128"/>
              </a:rPr>
              <a:t>d</a:t>
            </a:r>
            <a:r>
              <a:rPr lang="en-US" altLang="zh-CN" sz="3200" i="1" dirty="0">
                <a:ea typeface="MS PGothic" charset="-128"/>
              </a:rPr>
              <a:t>, </a:t>
            </a:r>
            <a:r>
              <a:rPr lang="en-US" altLang="zh-CN" sz="3200" dirty="0">
                <a:ea typeface="MS PGothic" charset="-128"/>
              </a:rPr>
              <a:t>period </a:t>
            </a:r>
            <a:r>
              <a:rPr lang="en-US" altLang="zh-CN" sz="3200" i="1" dirty="0">
                <a:solidFill>
                  <a:srgbClr val="00B0F0"/>
                </a:solidFill>
                <a:ea typeface="MS PGothic" charset="-128"/>
              </a:rPr>
              <a:t>p</a:t>
            </a:r>
          </a:p>
          <a:p>
            <a:pPr lvl="1"/>
            <a:r>
              <a:rPr lang="en-US" altLang="zh-CN" sz="3200" dirty="0">
                <a:ea typeface="MS PGothic" charset="-128"/>
              </a:rPr>
              <a:t>0 ≤ </a:t>
            </a:r>
            <a:r>
              <a:rPr lang="en-US" altLang="zh-CN" sz="3200" i="1" dirty="0">
                <a:ea typeface="MS PGothic" charset="-128"/>
              </a:rPr>
              <a:t>t</a:t>
            </a:r>
            <a:r>
              <a:rPr lang="en-US" altLang="zh-CN" sz="3200" dirty="0">
                <a:ea typeface="MS PGothic" charset="-128"/>
              </a:rPr>
              <a:t> ≤ </a:t>
            </a:r>
            <a:r>
              <a:rPr lang="en-US" altLang="zh-CN" sz="3200" i="1" dirty="0">
                <a:ea typeface="MS PGothic" charset="-128"/>
              </a:rPr>
              <a:t>d</a:t>
            </a:r>
            <a:r>
              <a:rPr lang="en-US" altLang="zh-CN" sz="3200" dirty="0">
                <a:ea typeface="MS PGothic" charset="-128"/>
              </a:rPr>
              <a:t> ≤ </a:t>
            </a:r>
            <a:r>
              <a:rPr lang="en-US" altLang="zh-CN" sz="3200" i="1" dirty="0">
                <a:ea typeface="MS PGothic" charset="-128"/>
              </a:rPr>
              <a:t>p</a:t>
            </a:r>
          </a:p>
          <a:p>
            <a:pPr lvl="1"/>
            <a:r>
              <a:rPr lang="en-US" altLang="zh-CN" sz="3200" b="1" dirty="0">
                <a:solidFill>
                  <a:srgbClr val="3366FF"/>
                </a:solidFill>
                <a:ea typeface="MS PGothic" charset="-128"/>
              </a:rPr>
              <a:t>Rate</a:t>
            </a:r>
            <a:r>
              <a:rPr lang="en-US" altLang="zh-CN" sz="3200" dirty="0">
                <a:ea typeface="MS PGothic" charset="-128"/>
              </a:rPr>
              <a:t> of periodic task is 1/</a:t>
            </a:r>
            <a:r>
              <a:rPr lang="en-US" altLang="zh-CN" sz="3200" i="1" dirty="0">
                <a:ea typeface="MS PGothic" charset="-128"/>
              </a:rPr>
              <a:t>p</a:t>
            </a:r>
            <a:endParaRPr lang="en-US" altLang="zh-CN" sz="3200" dirty="0">
              <a:ea typeface="MS PGothic" charset="-128"/>
            </a:endParaRPr>
          </a:p>
          <a:p>
            <a:pPr lvl="1"/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zh-CN" dirty="0">
                <a:ea typeface="MS PGothic" charset="-128"/>
              </a:rPr>
              <a:t> </a:t>
            </a:r>
          </a:p>
        </p:txBody>
      </p:sp>
      <p:pic>
        <p:nvPicPr>
          <p:cNvPr id="41988" name="Picture 1" descr="Screen Shot 2012-12-17 at 8.41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48" y="4814888"/>
            <a:ext cx="11608841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1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Rate </a:t>
            </a:r>
            <a:r>
              <a:rPr lang="en-US" altLang="zh-CN" dirty="0" smtClean="0">
                <a:ea typeface="MS PGothic" charset="-128"/>
              </a:rPr>
              <a:t>Monotonic </a:t>
            </a:r>
            <a:r>
              <a:rPr lang="en-US" altLang="zh-CN" dirty="0">
                <a:ea typeface="MS PGothic" charset="-128"/>
              </a:rPr>
              <a:t>Scheduling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314450" y="1654512"/>
            <a:ext cx="11028363" cy="2041999"/>
          </a:xfrm>
        </p:spPr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A priority is assigned based on the inverse of its </a:t>
            </a:r>
            <a:r>
              <a:rPr lang="en-US" altLang="zh-CN" sz="2800" dirty="0" smtClean="0">
                <a:solidFill>
                  <a:srgbClr val="FF0000"/>
                </a:solidFill>
                <a:ea typeface="MS PGothic" charset="-128"/>
              </a:rPr>
              <a:t>period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Shorter periods = higher </a:t>
            </a:r>
            <a:r>
              <a:rPr lang="en-US" altLang="zh-CN" sz="2800" dirty="0" smtClean="0">
                <a:ea typeface="MS PGothic" charset="-128"/>
              </a:rPr>
              <a:t>priority</a:t>
            </a: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Longer periods = lower </a:t>
            </a:r>
            <a:r>
              <a:rPr lang="en-US" altLang="zh-CN" sz="2800" dirty="0" smtClean="0">
                <a:ea typeface="MS PGothic" charset="-128"/>
              </a:rPr>
              <a:t>priority</a:t>
            </a:r>
            <a:r>
              <a:rPr lang="en-US" altLang="zh-CN" sz="2400" dirty="0">
                <a:ea typeface="MS PGothic" charset="-128"/>
              </a:rPr>
              <a:t/>
            </a:r>
            <a:br>
              <a:rPr lang="en-US" altLang="zh-CN" sz="2400" dirty="0">
                <a:ea typeface="MS PGothic" charset="-128"/>
              </a:rPr>
            </a:br>
            <a:endParaRPr lang="en-US" altLang="zh-CN" sz="2400" dirty="0">
              <a:ea typeface="MS PGothic" charset="-128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4523363" y="440338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68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Rate Montonic Scheduling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51485" y="5623560"/>
          <a:ext cx="13121640" cy="14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37159" y="6835140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6976110" y="462534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13552170" y="46024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1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Rate Montonic Scheduling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51485" y="5623560"/>
          <a:ext cx="13121640" cy="14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37159" y="685125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6976110" y="462534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13552170" y="46024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Rate Montonic Scheduling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51485" y="5623560"/>
          <a:ext cx="13121640" cy="14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7159" y="691983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6976110" y="462534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13552170" y="46024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Rate Montonic Scheduling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51485" y="5623560"/>
          <a:ext cx="13121640" cy="14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7159" y="691983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6976110" y="462534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13552170" y="46024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9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Rate Montonic Scheduling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51485" y="5623560"/>
          <a:ext cx="13121640" cy="14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37159" y="691983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6976110" y="462534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线箭头连接符 19"/>
          <p:cNvCxnSpPr/>
          <p:nvPr/>
        </p:nvCxnSpPr>
        <p:spPr bwMode="auto">
          <a:xfrm>
            <a:off x="13552170" y="46024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9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ea typeface="MS PGothic" charset="-128"/>
              </a:rPr>
              <a:t>Missed Deadlines with </a:t>
            </a:r>
            <a:r>
              <a:rPr lang="en-US" altLang="zh-CN" sz="4000" dirty="0" smtClean="0">
                <a:ea typeface="MS PGothic" charset="-128"/>
              </a:rPr>
              <a:t>RM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ea typeface="MS PGothic" charset="-128"/>
              </a:rPr>
              <a:t>Missed Deadlines with </a:t>
            </a:r>
            <a:r>
              <a:rPr lang="en-US" altLang="zh-CN" sz="4000" dirty="0" smtClean="0">
                <a:ea typeface="MS PGothic" charset="-128"/>
              </a:rPr>
              <a:t>RM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5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ea typeface="MS PGothic" charset="-128"/>
              </a:rPr>
              <a:t>Missed Deadlines with </a:t>
            </a:r>
            <a:r>
              <a:rPr lang="en-US" altLang="zh-CN" sz="4000" dirty="0" smtClean="0">
                <a:ea typeface="MS PGothic" charset="-128"/>
              </a:rPr>
              <a:t>RM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2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Basic Concepts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700213"/>
            <a:ext cx="5967412" cy="674211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Maximum CPU utilization obtained with multiprogramming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CPU–I/O Burst Cycle – Process execution consists of a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cycle</a:t>
            </a:r>
            <a:r>
              <a:rPr lang="en-US" altLang="zh-CN" sz="2800" dirty="0">
                <a:ea typeface="MS PGothic" charset="-128"/>
              </a:rPr>
              <a:t> of CPU execution and I/O wait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CPU burst </a:t>
            </a:r>
            <a:r>
              <a:rPr lang="en-US" altLang="zh-CN" sz="2800" dirty="0">
                <a:ea typeface="MS PGothic" charset="-128"/>
              </a:rPr>
              <a:t>followed by </a:t>
            </a:r>
            <a: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  <a:t>I/O burst</a:t>
            </a:r>
            <a:br>
              <a:rPr lang="en-US" altLang="zh-CN" sz="2800" b="1" dirty="0">
                <a:solidFill>
                  <a:srgbClr val="3366FF"/>
                </a:solidFill>
                <a:ea typeface="MS PGothic" charset="-128"/>
              </a:rPr>
            </a:br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CPU burst distribution is of main concern</a:t>
            </a:r>
          </a:p>
          <a:p>
            <a:pPr>
              <a:buFont typeface="Monotype Sorts" charset="2"/>
              <a:buNone/>
            </a:pPr>
            <a:endParaRPr lang="en-US" altLang="zh-CN" dirty="0">
              <a:ea typeface="MS PGothic" charset="-128"/>
            </a:endParaRPr>
          </a:p>
        </p:txBody>
      </p:sp>
      <p:pic>
        <p:nvPicPr>
          <p:cNvPr id="6148" name="Picture 1" descr="6_0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587" y="1138238"/>
            <a:ext cx="4314962" cy="806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5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ea typeface="MS PGothic" charset="-128"/>
              </a:rPr>
              <a:t>Missed Deadlines with </a:t>
            </a:r>
            <a:r>
              <a:rPr lang="en-US" altLang="zh-CN" sz="4000" dirty="0" smtClean="0">
                <a:ea typeface="MS PGothic" charset="-128"/>
              </a:rPr>
              <a:t>RM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7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ea typeface="MS PGothic" charset="-128"/>
              </a:rPr>
              <a:t>Missed Deadlines with </a:t>
            </a:r>
            <a:r>
              <a:rPr lang="en-US" altLang="zh-CN" sz="4000" dirty="0" smtClean="0">
                <a:ea typeface="MS PGothic" charset="-128"/>
              </a:rPr>
              <a:t>RM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328041"/>
                <a:gridCol w="328041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27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RM</a:t>
            </a:r>
            <a:r>
              <a:rPr kumimoji="1" lang="zh-CN" altLang="en-US" dirty="0" smtClean="0"/>
              <a:t> </a:t>
            </a:r>
            <a:r>
              <a:rPr lang="en-US" altLang="zh-CN" dirty="0" err="1"/>
              <a:t>S</a:t>
            </a:r>
            <a:r>
              <a:rPr lang="en-US" altLang="zh-CN" dirty="0" err="1" smtClean="0"/>
              <a:t>chedulability</a:t>
            </a:r>
            <a:r>
              <a:rPr lang="en-US" altLang="zh-CN" dirty="0" smtClean="0"/>
              <a:t> Test: sufficient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78105" y="2523744"/>
                <a:ext cx="6816189" cy="1730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is-IS" altLang="zh-CN" sz="4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4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4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40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bg-BG" altLang="zh-CN" sz="40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40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4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4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40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40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4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1" lang="is-IS" altLang="zh-CN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kumimoji="1" lang="en-US" altLang="zh-CN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1/</m:t>
                          </m:r>
                          <m:r>
                            <a:rPr kumimoji="1" lang="en-US" altLang="zh-CN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</m:sSup>
                      <m:r>
                        <a:rPr kumimoji="1" lang="en-US" altLang="zh-CN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−1)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05" y="2523744"/>
                <a:ext cx="6816189" cy="17307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508760" y="5372100"/>
            <a:ext cx="56026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N: number of processes</a:t>
            </a:r>
          </a:p>
          <a:p>
            <a:r>
              <a:rPr kumimoji="1" lang="en-US" altLang="zh-CN" sz="2800" dirty="0" err="1"/>
              <a:t>t</a:t>
            </a:r>
            <a:r>
              <a:rPr kumimoji="1" lang="en-US" altLang="zh-CN" sz="2800" baseline="-25000" dirty="0" err="1"/>
              <a:t>i</a:t>
            </a:r>
            <a:r>
              <a:rPr kumimoji="1" lang="en-US" altLang="zh-CN" sz="2800" dirty="0"/>
              <a:t>: processing time</a:t>
            </a:r>
          </a:p>
          <a:p>
            <a:r>
              <a:rPr kumimoji="1" lang="en-US" altLang="zh-CN" sz="2800" dirty="0"/>
              <a:t>p</a:t>
            </a:r>
            <a:r>
              <a:rPr kumimoji="1" lang="en-US" altLang="zh-CN" sz="2800" baseline="-25000" dirty="0"/>
              <a:t>i</a:t>
            </a:r>
            <a:r>
              <a:rPr kumimoji="1" lang="en-US" altLang="zh-CN" sz="2800" dirty="0"/>
              <a:t>: period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486650" y="5008959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486650" y="2118027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4393248"/>
            <a:ext cx="12344400" cy="768350"/>
          </a:xfrm>
        </p:spPr>
        <p:txBody>
          <a:bodyPr/>
          <a:lstStyle/>
          <a:p>
            <a:r>
              <a:rPr kumimoji="1" lang="en-US" altLang="zh-CN" dirty="0" smtClean="0"/>
              <a:t>Earliest Deadline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7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9075" y="369888"/>
            <a:ext cx="11541125" cy="768350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Earliest Deadline First Scheduling (EDF)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731963"/>
            <a:ext cx="11028363" cy="2314257"/>
          </a:xfrm>
        </p:spPr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  <a:ea typeface="MS PGothic" charset="-128"/>
              </a:rPr>
              <a:t>Priorities are assigned according to deadlines</a:t>
            </a:r>
            <a:r>
              <a:rPr lang="en-US" altLang="zh-CN" sz="2800" dirty="0">
                <a:ea typeface="MS PGothic" charset="-128"/>
              </a:rPr>
              <a:t>:</a:t>
            </a:r>
            <a:br>
              <a:rPr lang="en-US" altLang="zh-CN" sz="2800" dirty="0">
                <a:ea typeface="MS PGothic" charset="-128"/>
              </a:rPr>
            </a:br>
            <a:r>
              <a:rPr lang="en-US" altLang="zh-CN" sz="2800" dirty="0">
                <a:ea typeface="MS PGothic" charset="-128"/>
              </a:rPr>
              <a:t/>
            </a:r>
            <a:br>
              <a:rPr lang="en-US" altLang="zh-CN" sz="2800" dirty="0">
                <a:ea typeface="MS PGothic" charset="-128"/>
              </a:rPr>
            </a:br>
            <a:r>
              <a:rPr lang="en-US" altLang="zh-CN" sz="2800" dirty="0">
                <a:ea typeface="MS PGothic" charset="-128"/>
              </a:rPr>
              <a:t>the earlier the deadline, the higher the priority;</a:t>
            </a:r>
          </a:p>
          <a:p>
            <a:pPr>
              <a:buFont typeface="Monotype Sorts" charset="2"/>
              <a:buNone/>
            </a:pPr>
            <a:r>
              <a:rPr lang="en-US" altLang="zh-CN" sz="2800" dirty="0">
                <a:ea typeface="MS PGothic" charset="-128"/>
              </a:rPr>
              <a:t>	the later the deadline, the lower the priority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057650" y="4861227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7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5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50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2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2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CPU/IO Bound Processes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3" y="1416050"/>
            <a:ext cx="129794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3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3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361950"/>
            <a:ext cx="12115800" cy="8128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MS PGothic" charset="-128"/>
              </a:rPr>
              <a:t>EDF</a:t>
            </a:r>
            <a:endParaRPr lang="en-US" altLang="zh-CN" sz="4000" dirty="0"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4450" y="1568745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1485" y="6240780"/>
          <a:ext cx="13121640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  <a:gridCol w="328041"/>
                <a:gridCol w="328041"/>
                <a:gridCol w="656082"/>
                <a:gridCol w="656082"/>
                <a:gridCol w="656082"/>
                <a:gridCol w="328041"/>
                <a:gridCol w="328041"/>
                <a:gridCol w="656082"/>
                <a:gridCol w="328041"/>
                <a:gridCol w="328041"/>
                <a:gridCol w="656082"/>
                <a:gridCol w="656082"/>
                <a:gridCol w="656082"/>
                <a:gridCol w="656082"/>
                <a:gridCol w="656082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59" y="6782671"/>
          <a:ext cx="13121640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  <a:gridCol w="656082"/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 bwMode="auto">
          <a:xfrm>
            <a:off x="371284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线箭头连接符 7"/>
          <p:cNvCxnSpPr/>
          <p:nvPr/>
        </p:nvCxnSpPr>
        <p:spPr bwMode="auto">
          <a:xfrm>
            <a:off x="6974205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线箭头连接符 8"/>
          <p:cNvCxnSpPr/>
          <p:nvPr/>
        </p:nvCxnSpPr>
        <p:spPr bwMode="auto">
          <a:xfrm>
            <a:off x="10288905" y="541782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线箭头连接符 9"/>
          <p:cNvCxnSpPr/>
          <p:nvPr/>
        </p:nvCxnSpPr>
        <p:spPr bwMode="auto">
          <a:xfrm>
            <a:off x="13552170" y="5410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线箭头连接符 10"/>
          <p:cNvCxnSpPr/>
          <p:nvPr/>
        </p:nvCxnSpPr>
        <p:spPr bwMode="auto">
          <a:xfrm>
            <a:off x="451485" y="54483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线箭头连接符 11"/>
          <p:cNvCxnSpPr/>
          <p:nvPr/>
        </p:nvCxnSpPr>
        <p:spPr bwMode="auto">
          <a:xfrm>
            <a:off x="567309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/>
          <p:nvPr/>
        </p:nvCxnSpPr>
        <p:spPr bwMode="auto">
          <a:xfrm>
            <a:off x="451485" y="464820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线箭头连接符 13"/>
          <p:cNvCxnSpPr/>
          <p:nvPr/>
        </p:nvCxnSpPr>
        <p:spPr bwMode="auto">
          <a:xfrm>
            <a:off x="10923270" y="5402580"/>
            <a:ext cx="0" cy="8001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060055" y="2230713"/>
          <a:ext cx="275272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363"/>
                <a:gridCol w="1376363"/>
              </a:tblGrid>
              <a:tr h="4180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30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18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EDF</a:t>
            </a:r>
            <a:r>
              <a:rPr kumimoji="1" lang="zh-CN" altLang="en-US" dirty="0" smtClean="0"/>
              <a:t> </a:t>
            </a:r>
            <a:r>
              <a:rPr lang="en-US" altLang="zh-CN" dirty="0" err="1"/>
              <a:t>S</a:t>
            </a:r>
            <a:r>
              <a:rPr lang="en-US" altLang="zh-CN" dirty="0" err="1" smtClean="0"/>
              <a:t>chedulability</a:t>
            </a:r>
            <a:r>
              <a:rPr lang="en-US" altLang="zh-CN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est: </a:t>
            </a:r>
            <a:r>
              <a:rPr lang="en-US" altLang="zh-CN" dirty="0" err="1" smtClean="0"/>
              <a:t>iff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49905" y="2389804"/>
                <a:ext cx="6816189" cy="1730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is-IS" altLang="zh-CN" sz="4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4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4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40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bg-BG" altLang="zh-CN" sz="40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40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4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4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40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40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4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1" lang="is-IS" altLang="zh-CN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905" y="2389804"/>
                <a:ext cx="6816189" cy="17307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508760" y="5372100"/>
            <a:ext cx="56026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N: number of processes</a:t>
            </a:r>
          </a:p>
          <a:p>
            <a:r>
              <a:rPr kumimoji="1" lang="en-US" altLang="zh-CN" sz="2800" dirty="0" err="1"/>
              <a:t>t</a:t>
            </a:r>
            <a:r>
              <a:rPr kumimoji="1" lang="en-US" altLang="zh-CN" sz="2800" baseline="-25000" dirty="0" err="1"/>
              <a:t>i</a:t>
            </a:r>
            <a:r>
              <a:rPr kumimoji="1" lang="en-US" altLang="zh-CN" sz="2800" dirty="0"/>
              <a:t>: processing time</a:t>
            </a:r>
          </a:p>
          <a:p>
            <a:r>
              <a:rPr kumimoji="1" lang="en-US" altLang="zh-CN" sz="2800" dirty="0"/>
              <a:t>p</a:t>
            </a:r>
            <a:r>
              <a:rPr kumimoji="1" lang="en-US" altLang="zh-CN" sz="2800" baseline="-25000" dirty="0"/>
              <a:t>i</a:t>
            </a:r>
            <a:r>
              <a:rPr kumimoji="1" lang="en-US" altLang="zh-CN" sz="2800" dirty="0"/>
              <a:t>: period</a:t>
            </a:r>
            <a:endParaRPr kumimoji="1" lang="zh-CN" altLang="en-US" sz="2800" dirty="0"/>
          </a:p>
          <a:p>
            <a:endParaRPr kumimoji="1"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486650" y="5008959"/>
          <a:ext cx="4854102" cy="254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034"/>
                <a:gridCol w="1618034"/>
                <a:gridCol w="1618034"/>
              </a:tblGrid>
              <a:tr h="847388">
                <a:tc>
                  <a:txBody>
                    <a:bodyPr/>
                    <a:lstStyle/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</a:rPr>
                        <a:t>execution</a:t>
                      </a:r>
                      <a:r>
                        <a:rPr lang="en-US" altLang="zh-CN" sz="2400" b="1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8473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P2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82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1060451"/>
            <a:ext cx="10363200" cy="283633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End of </a:t>
            </a:r>
            <a:r>
              <a:rPr lang="en-US" altLang="en-US">
                <a:ea typeface="MS PGothic" charset="-128"/>
              </a:rPr>
              <a:t>Chapter </a:t>
            </a:r>
            <a:r>
              <a:rPr lang="en-US" altLang="en-US" smtClean="0">
                <a:ea typeface="MS PGothic" charset="-128"/>
              </a:rPr>
              <a:t>5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369888"/>
            <a:ext cx="11430000" cy="768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Histogram of CPU-burst Times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97" y="1531068"/>
            <a:ext cx="10207487" cy="6961592"/>
          </a:xfrm>
          <a:prstGeom prst="rect">
            <a:avLst/>
          </a:prstGeom>
        </p:spPr>
      </p:pic>
      <p:sp>
        <p:nvSpPr>
          <p:cNvPr id="6" name="任意形状 5"/>
          <p:cNvSpPr/>
          <p:nvPr/>
        </p:nvSpPr>
        <p:spPr bwMode="auto">
          <a:xfrm>
            <a:off x="2606040" y="3022299"/>
            <a:ext cx="9975904" cy="3447081"/>
          </a:xfrm>
          <a:custGeom>
            <a:avLst/>
            <a:gdLst>
              <a:gd name="connsiteX0" fmla="*/ 0 w 8826930"/>
              <a:gd name="connsiteY0" fmla="*/ 3288150 h 3530055"/>
              <a:gd name="connsiteX1" fmla="*/ 1632857 w 8826930"/>
              <a:gd name="connsiteY1" fmla="*/ 665 h 3530055"/>
              <a:gd name="connsiteX2" fmla="*/ 3004457 w 8826930"/>
              <a:gd name="connsiteY2" fmla="*/ 3005122 h 3530055"/>
              <a:gd name="connsiteX3" fmla="*/ 8294914 w 8826930"/>
              <a:gd name="connsiteY3" fmla="*/ 3462322 h 3530055"/>
              <a:gd name="connsiteX4" fmla="*/ 8643257 w 8826930"/>
              <a:gd name="connsiteY4" fmla="*/ 3527636 h 3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6930" h="3530055">
                <a:moveTo>
                  <a:pt x="0" y="3288150"/>
                </a:moveTo>
                <a:cubicBezTo>
                  <a:pt x="566057" y="1667993"/>
                  <a:pt x="1132114" y="47836"/>
                  <a:pt x="1632857" y="665"/>
                </a:cubicBezTo>
                <a:cubicBezTo>
                  <a:pt x="2133600" y="-46506"/>
                  <a:pt x="1894114" y="2428179"/>
                  <a:pt x="3004457" y="3005122"/>
                </a:cubicBezTo>
                <a:cubicBezTo>
                  <a:pt x="4114800" y="3582065"/>
                  <a:pt x="7355114" y="3375236"/>
                  <a:pt x="8294914" y="3462322"/>
                </a:cubicBezTo>
                <a:cubicBezTo>
                  <a:pt x="9234714" y="3549408"/>
                  <a:pt x="8643257" y="3527636"/>
                  <a:pt x="8643257" y="3527636"/>
                </a:cubicBezTo>
              </a:path>
            </a:pathLst>
          </a:cu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5040" y="1531068"/>
            <a:ext cx="5372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CPU or IO bound:</a:t>
            </a:r>
          </a:p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Different scheduling?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When scheduling happens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1" y="6556204"/>
            <a:ext cx="12695464" cy="2214547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5" y="1444386"/>
            <a:ext cx="10733315" cy="438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3660897" y="1927612"/>
            <a:ext cx="67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zh-CN" alt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30685" y="3016189"/>
            <a:ext cx="161108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2&amp;3</a:t>
            </a:r>
            <a:endParaRPr lang="zh-CN" altLang="en-US" sz="36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36955" y="4757897"/>
            <a:ext cx="67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zh-CN" alt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88951" y="4757904"/>
            <a:ext cx="67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endParaRPr lang="zh-CN" alt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69055" y="1992939"/>
            <a:ext cx="67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endParaRPr lang="zh-CN" altLang="en-US" sz="54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2980" y="738378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(head)</a:t>
            </a:r>
            <a:endParaRPr kumimoji="1" lang="zh-CN" altLang="en-US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2354580" y="5681227"/>
            <a:ext cx="1306317" cy="8749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CPU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811780" y="6217920"/>
            <a:ext cx="502920" cy="160020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77686"/>
            <a:ext cx="11772900" cy="760551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MS PGothic" charset="-128"/>
              </a:rPr>
              <a:t>Preemptive or Non-preemptive</a:t>
            </a:r>
            <a:endParaRPr lang="en-US" altLang="zh-CN" dirty="0">
              <a:ea typeface="MS PGothic" charset="-128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1578610"/>
          </a:xfrm>
        </p:spPr>
        <p:txBody>
          <a:bodyPr/>
          <a:lstStyle/>
          <a:p>
            <a:pPr marL="489736" indent="-489736">
              <a:defRPr/>
            </a:pPr>
            <a:r>
              <a:rPr lang="en-US" altLang="zh-CN" sz="3200" dirty="0">
                <a:ea typeface="ＭＳ Ｐゴシック" charset="-128"/>
              </a:rPr>
              <a:t>Scheduling under</a:t>
            </a:r>
            <a:r>
              <a:rPr lang="en-US" altLang="zh-CN" sz="3200" dirty="0">
                <a:solidFill>
                  <a:srgbClr val="00B0F0"/>
                </a:solidFill>
                <a:ea typeface="ＭＳ Ｐゴシック" charset="-128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ea typeface="ＭＳ Ｐゴシック" charset="-128"/>
              </a:rPr>
              <a:t>4</a:t>
            </a:r>
            <a:r>
              <a:rPr lang="en-US" altLang="zh-CN" sz="3200" dirty="0" smtClean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altLang="zh-CN" sz="3200" dirty="0" smtClean="0">
                <a:ea typeface="ＭＳ Ｐゴシック" charset="-128"/>
              </a:rPr>
              <a:t>and</a:t>
            </a:r>
            <a:r>
              <a:rPr lang="zh-CN" altLang="en-US" sz="3200" dirty="0" smtClean="0">
                <a:ea typeface="ＭＳ Ｐゴシック" charset="-128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ea typeface="ＭＳ Ｐゴシック" charset="-128"/>
              </a:rPr>
              <a:t>6</a:t>
            </a:r>
            <a:r>
              <a:rPr lang="zh-CN" altLang="en-US" sz="3200" dirty="0" smtClean="0">
                <a:ea typeface="ＭＳ Ｐゴシック" charset="-128"/>
              </a:rPr>
              <a:t> </a:t>
            </a:r>
            <a:r>
              <a:rPr lang="en-US" altLang="zh-CN" sz="3200" dirty="0" smtClean="0">
                <a:ea typeface="ＭＳ Ｐゴシック" charset="-128"/>
              </a:rPr>
              <a:t>is </a:t>
            </a:r>
            <a:r>
              <a:rPr lang="en-US" altLang="zh-CN" sz="3200" b="1" dirty="0" smtClean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non-preemptive</a:t>
            </a:r>
            <a:endParaRPr lang="en-US" altLang="zh-CN" sz="32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  <a:p>
            <a:pPr marL="489736" indent="-489736">
              <a:defRPr/>
            </a:pPr>
            <a:r>
              <a:rPr lang="en-US" altLang="zh-CN" sz="3200" dirty="0">
                <a:ea typeface="ＭＳ Ｐゴシック" charset="-128"/>
              </a:rPr>
              <a:t>All other scheduling is </a:t>
            </a:r>
            <a:r>
              <a:rPr lang="en-US" altLang="zh-CN" sz="3200" b="1" dirty="0" smtClean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preemptive</a:t>
            </a:r>
            <a:endParaRPr lang="en-US" altLang="zh-CN" sz="32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" y="3729673"/>
            <a:ext cx="10530840" cy="43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2371</TotalTime>
  <Words>2260</Words>
  <Application>Microsoft Macintosh PowerPoint</Application>
  <PresentationFormat>自定义</PresentationFormat>
  <Paragraphs>1031</Paragraphs>
  <Slides>65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6" baseType="lpstr">
      <vt:lpstr>Cambria Math</vt:lpstr>
      <vt:lpstr>Helvetica</vt:lpstr>
      <vt:lpstr>Monotype Sorts</vt:lpstr>
      <vt:lpstr>MS PGothic</vt:lpstr>
      <vt:lpstr>ＭＳ Ｐゴシック</vt:lpstr>
      <vt:lpstr>Symbol</vt:lpstr>
      <vt:lpstr>Times New Roman</vt:lpstr>
      <vt:lpstr>Verdana</vt:lpstr>
      <vt:lpstr>Webdings</vt:lpstr>
      <vt:lpstr>Arial</vt:lpstr>
      <vt:lpstr>os-8</vt:lpstr>
      <vt:lpstr>Chapter 5:  Process Scheduling</vt:lpstr>
      <vt:lpstr>Chapter 5:  Process Scheduling</vt:lpstr>
      <vt:lpstr>Objectives</vt:lpstr>
      <vt:lpstr>Basic Concepts</vt:lpstr>
      <vt:lpstr>Basic Concepts</vt:lpstr>
      <vt:lpstr>CPU/IO Bound Processes</vt:lpstr>
      <vt:lpstr>Histogram of CPU-burst Times</vt:lpstr>
      <vt:lpstr>When scheduling happens</vt:lpstr>
      <vt:lpstr>Preemptive or Non-preemptive</vt:lpstr>
      <vt:lpstr>Dispatcher</vt:lpstr>
      <vt:lpstr>Dispatcher Latency</vt:lpstr>
      <vt:lpstr>Scheduling Criteria</vt:lpstr>
      <vt:lpstr>Scheduling Algorithm Optimization Criteria</vt:lpstr>
      <vt:lpstr>Scheduling Algorithms</vt:lpstr>
      <vt:lpstr>First-Come, First-Served (FCFS) Scheduling</vt:lpstr>
      <vt:lpstr>FCFS Scheduling (Cont.)</vt:lpstr>
      <vt:lpstr>FCFS Scheduling (Cont.)</vt:lpstr>
      <vt:lpstr>Shortest-Job-First (SJF) Scheduling</vt:lpstr>
      <vt:lpstr>Example of SJF</vt:lpstr>
      <vt:lpstr>Shortest-Job-First (SJF) Scheduling</vt:lpstr>
      <vt:lpstr>Priority Scheduling: low number higher priority</vt:lpstr>
      <vt:lpstr>Priority Scheduling</vt:lpstr>
      <vt:lpstr>Round Robin (RR)</vt:lpstr>
      <vt:lpstr>Example of RR with Time Quantum = 4</vt:lpstr>
      <vt:lpstr>Performance of RR</vt:lpstr>
      <vt:lpstr>Time Quantum and Context Switch Time</vt:lpstr>
      <vt:lpstr>Multilevel Queue</vt:lpstr>
      <vt:lpstr>Separate Queues for Each Priority</vt:lpstr>
      <vt:lpstr>Multilevel Queue Scheduling</vt:lpstr>
      <vt:lpstr>Multilevel Queue</vt:lpstr>
      <vt:lpstr>Multilevel Feedback Queue</vt:lpstr>
      <vt:lpstr>Example of Multilevel Feedback Queue</vt:lpstr>
      <vt:lpstr>Real Time CPU Scheduling</vt:lpstr>
      <vt:lpstr>Antilock</vt:lpstr>
      <vt:lpstr>Real-Time CPU Scheduling</vt:lpstr>
      <vt:lpstr>Interrupt Latency</vt:lpstr>
      <vt:lpstr>Dispatch Latency</vt:lpstr>
      <vt:lpstr>Real-Time CPU Scheduling (Cont.)</vt:lpstr>
      <vt:lpstr>Priority-based Scheduling</vt:lpstr>
      <vt:lpstr>Priority-based Scheduling</vt:lpstr>
      <vt:lpstr>Rate Monotonic Scheduling</vt:lpstr>
      <vt:lpstr>Rate Montonic Scheduling</vt:lpstr>
      <vt:lpstr>Rate Montonic Scheduling</vt:lpstr>
      <vt:lpstr>Rate Montonic Scheduling</vt:lpstr>
      <vt:lpstr>Rate Montonic Scheduling</vt:lpstr>
      <vt:lpstr>Rate Montonic Scheduling</vt:lpstr>
      <vt:lpstr>Missed Deadlines with RM</vt:lpstr>
      <vt:lpstr>Missed Deadlines with RM</vt:lpstr>
      <vt:lpstr>Missed Deadlines with RM</vt:lpstr>
      <vt:lpstr>Missed Deadlines with RM</vt:lpstr>
      <vt:lpstr>Missed Deadlines with RM</vt:lpstr>
      <vt:lpstr>RM Schedulability Test: sufficient</vt:lpstr>
      <vt:lpstr>Earliest Deadline</vt:lpstr>
      <vt:lpstr>Earliest Deadline First Scheduling (EDF)</vt:lpstr>
      <vt:lpstr>EDF</vt:lpstr>
      <vt:lpstr>EDF</vt:lpstr>
      <vt:lpstr>EDF</vt:lpstr>
      <vt:lpstr>EDF</vt:lpstr>
      <vt:lpstr>EDF</vt:lpstr>
      <vt:lpstr>EDF</vt:lpstr>
      <vt:lpstr>EDF</vt:lpstr>
      <vt:lpstr>EDF</vt:lpstr>
      <vt:lpstr>EDF</vt:lpstr>
      <vt:lpstr>EDF Schedulability Test: iff</vt:lpstr>
      <vt:lpstr>End of Chapter 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5:  Process Scheduling</dc:title>
  <dc:creator>Microsoft Office 用户</dc:creator>
  <cp:lastModifiedBy>Microsoft Office 用户</cp:lastModifiedBy>
  <cp:revision>397</cp:revision>
  <cp:lastPrinted>2011-02-07T04:52:44Z</cp:lastPrinted>
  <dcterms:created xsi:type="dcterms:W3CDTF">2017-03-27T14:47:56Z</dcterms:created>
  <dcterms:modified xsi:type="dcterms:W3CDTF">2021-03-29T03:46:39Z</dcterms:modified>
</cp:coreProperties>
</file>